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93"/>
  </p:notesMasterIdLst>
  <p:handoutMasterIdLst>
    <p:handoutMasterId r:id="rId94"/>
  </p:handoutMasterIdLst>
  <p:sldIdLst>
    <p:sldId id="390" r:id="rId2"/>
    <p:sldId id="270" r:id="rId3"/>
    <p:sldId id="287" r:id="rId4"/>
    <p:sldId id="283" r:id="rId5"/>
    <p:sldId id="284" r:id="rId6"/>
    <p:sldId id="285" r:id="rId7"/>
    <p:sldId id="286" r:id="rId8"/>
    <p:sldId id="277" r:id="rId9"/>
    <p:sldId id="272" r:id="rId10"/>
    <p:sldId id="262" r:id="rId11"/>
    <p:sldId id="288" r:id="rId12"/>
    <p:sldId id="265" r:id="rId13"/>
    <p:sldId id="263" r:id="rId14"/>
    <p:sldId id="276" r:id="rId15"/>
    <p:sldId id="275" r:id="rId16"/>
    <p:sldId id="278" r:id="rId17"/>
    <p:sldId id="281" r:id="rId18"/>
    <p:sldId id="260" r:id="rId19"/>
    <p:sldId id="259" r:id="rId20"/>
    <p:sldId id="282" r:id="rId21"/>
    <p:sldId id="279" r:id="rId22"/>
    <p:sldId id="267" r:id="rId23"/>
    <p:sldId id="261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357" r:id="rId32"/>
    <p:sldId id="358" r:id="rId33"/>
    <p:sldId id="359" r:id="rId34"/>
    <p:sldId id="289" r:id="rId35"/>
    <p:sldId id="291" r:id="rId36"/>
    <p:sldId id="312" r:id="rId37"/>
    <p:sldId id="293" r:id="rId38"/>
    <p:sldId id="294" r:id="rId39"/>
    <p:sldId id="313" r:id="rId40"/>
    <p:sldId id="314" r:id="rId41"/>
    <p:sldId id="360" r:id="rId42"/>
    <p:sldId id="362" r:id="rId43"/>
    <p:sldId id="363" r:id="rId44"/>
    <p:sldId id="364" r:id="rId45"/>
    <p:sldId id="315" r:id="rId46"/>
    <p:sldId id="389" r:id="rId47"/>
    <p:sldId id="316" r:id="rId48"/>
    <p:sldId id="365" r:id="rId49"/>
    <p:sldId id="366" r:id="rId50"/>
    <p:sldId id="367" r:id="rId51"/>
    <p:sldId id="317" r:id="rId52"/>
    <p:sldId id="318" r:id="rId53"/>
    <p:sldId id="368" r:id="rId54"/>
    <p:sldId id="322" r:id="rId55"/>
    <p:sldId id="323" r:id="rId56"/>
    <p:sldId id="369" r:id="rId57"/>
    <p:sldId id="324" r:id="rId58"/>
    <p:sldId id="325" r:id="rId59"/>
    <p:sldId id="370" r:id="rId60"/>
    <p:sldId id="329" r:id="rId61"/>
    <p:sldId id="330" r:id="rId62"/>
    <p:sldId id="331" r:id="rId63"/>
    <p:sldId id="371" r:id="rId64"/>
    <p:sldId id="336" r:id="rId65"/>
    <p:sldId id="372" r:id="rId66"/>
    <p:sldId id="337" r:id="rId67"/>
    <p:sldId id="373" r:id="rId68"/>
    <p:sldId id="374" r:id="rId69"/>
    <p:sldId id="375" r:id="rId70"/>
    <p:sldId id="339" r:id="rId71"/>
    <p:sldId id="376" r:id="rId72"/>
    <p:sldId id="346" r:id="rId73"/>
    <p:sldId id="391" r:id="rId74"/>
    <p:sldId id="347" r:id="rId75"/>
    <p:sldId id="349" r:id="rId76"/>
    <p:sldId id="311" r:id="rId77"/>
    <p:sldId id="300" r:id="rId78"/>
    <p:sldId id="301" r:id="rId79"/>
    <p:sldId id="377" r:id="rId80"/>
    <p:sldId id="379" r:id="rId81"/>
    <p:sldId id="380" r:id="rId82"/>
    <p:sldId id="381" r:id="rId83"/>
    <p:sldId id="382" r:id="rId84"/>
    <p:sldId id="383" r:id="rId85"/>
    <p:sldId id="304" r:id="rId86"/>
    <p:sldId id="384" r:id="rId87"/>
    <p:sldId id="305" r:id="rId88"/>
    <p:sldId id="385" r:id="rId89"/>
    <p:sldId id="386" r:id="rId90"/>
    <p:sldId id="387" r:id="rId91"/>
    <p:sldId id="388" r:id="rId9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6600"/>
    <a:srgbClr val="006699"/>
    <a:srgbClr val="FF99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54" y="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8D483E95-A8AB-774F-BEFD-B7B22287418F}" type="datetime1">
              <a:rPr lang="en-US"/>
              <a:pPr>
                <a:defRPr/>
              </a:pPr>
              <a:t>11/5/2022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8CC751D0-4FEB-3E44-BAE7-2E98E28E5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E8B736E-1E29-A64B-8515-7C68FAEBBCC7}" type="datetime1">
              <a:rPr lang="en-US"/>
              <a:pPr>
                <a:defRPr/>
              </a:pPr>
              <a:t>11/5/2022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8F3D9D3-5ED3-0143-A809-D3F27992F0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187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F9C185-7E7E-CB4C-BAF0-EB1E6D6DC26C}" type="slidenum">
              <a:rPr lang="en-GB" sz="1200">
                <a:latin typeface="Calibri" charset="0"/>
              </a:rPr>
              <a:pPr eaLnBrk="1" hangingPunct="1"/>
              <a:t>9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>
                <a:latin typeface="Calibri" charset="0"/>
              </a:rPr>
              <a:t>Figure 3.2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207C1F21-A0C9-8848-915F-004CCDB2F0CD}" type="slidenum">
              <a:rPr lang="en-GB">
                <a:latin typeface="Calibri" charset="0"/>
              </a:rPr>
              <a:pPr/>
              <a:t>39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>
                <a:latin typeface="Calibri" charset="0"/>
              </a:rPr>
              <a:t>Figure 3.4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FB6AC6F6-F9CF-414F-A1F9-834B4FEC7493}" type="slidenum">
              <a:rPr lang="en-GB">
                <a:latin typeface="Calibri" charset="0"/>
              </a:rPr>
              <a:pPr/>
              <a:t>51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>
                <a:latin typeface="Calibri" charset="0"/>
              </a:rPr>
              <a:t>Figure 3.5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3635B91A-7B45-CD4C-B045-7D3869728D0D}" type="slidenum">
              <a:rPr lang="en-GB">
                <a:latin typeface="Calibri" charset="0"/>
              </a:rPr>
              <a:pPr/>
              <a:t>52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>
                <a:latin typeface="Calibri" charset="0"/>
              </a:rPr>
              <a:t>Figure 3.9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4E07AB1F-D16D-874A-AC7F-14A13C23B12A}" type="slidenum">
              <a:rPr lang="en-GB">
                <a:latin typeface="Calibri" charset="0"/>
              </a:rPr>
              <a:pPr/>
              <a:t>54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>
                <a:latin typeface="Calibri" charset="0"/>
              </a:rPr>
              <a:t>Figure 3.10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D5385DC4-3E50-8149-A077-CE146B5025C7}" type="slidenum">
              <a:rPr lang="en-GB">
                <a:latin typeface="Calibri" charset="0"/>
              </a:rPr>
              <a:pPr/>
              <a:t>55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>
                <a:latin typeface="Calibri" charset="0"/>
              </a:rPr>
              <a:t>Figure 3.11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3EC2822C-D0A3-6D45-A3FF-3A4EC0C0E7F9}" type="slidenum">
              <a:rPr lang="en-GB">
                <a:latin typeface="Calibri" charset="0"/>
              </a:rPr>
              <a:pPr/>
              <a:t>57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>
                <a:latin typeface="Calibri" charset="0"/>
              </a:rPr>
              <a:t>Figure 3.12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044B970B-3121-5C47-BA16-11EF14C24913}" type="slidenum">
              <a:rPr lang="en-GB">
                <a:latin typeface="Calibri" charset="0"/>
              </a:rPr>
              <a:pPr/>
              <a:t>58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>
                <a:latin typeface="Calibri" charset="0"/>
              </a:rPr>
              <a:t>Figure 3.15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AB5D5827-2588-8747-9B0F-77AD362696C0}" type="slidenum">
              <a:rPr lang="en-GB">
                <a:latin typeface="Calibri" charset="0"/>
              </a:rPr>
              <a:pPr/>
              <a:t>60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>
                <a:latin typeface="Calibri" charset="0"/>
              </a:rPr>
              <a:t>Figure 3.16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66BAE628-FAF3-0546-802A-9B62EB9830A1}" type="slidenum">
              <a:rPr lang="en-GB">
                <a:latin typeface="Calibri" charset="0"/>
              </a:rPr>
              <a:pPr/>
              <a:t>61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>
                <a:latin typeface="Calibri" charset="0"/>
              </a:rPr>
              <a:t>Figure 3.17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28762A24-60C9-F547-9A15-A5EE14D90E4C}" type="slidenum">
              <a:rPr lang="en-GB">
                <a:latin typeface="Calibri" charset="0"/>
              </a:rPr>
              <a:pPr/>
              <a:t>62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5949BA-B433-274E-BBBA-5F4A48E1260F}" type="slidenum">
              <a:rPr lang="en-GB" sz="1200">
                <a:latin typeface="Calibri" charset="0"/>
              </a:rPr>
              <a:pPr eaLnBrk="1" hangingPunct="1"/>
              <a:t>10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>
                <a:latin typeface="Calibri" charset="0"/>
              </a:rPr>
              <a:t>Figure 3.22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D25B060D-2E05-9D41-93D8-A3DC01934B14}" type="slidenum">
              <a:rPr lang="en-GB">
                <a:latin typeface="Calibri" charset="0"/>
              </a:rPr>
              <a:pPr/>
              <a:t>64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>
                <a:latin typeface="Calibri" charset="0"/>
              </a:rPr>
              <a:t>Figure 3.24</a:t>
            </a:r>
          </a:p>
          <a:p>
            <a:pPr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B15DD7C5-6068-2844-B12F-8C680B169992}" type="slidenum">
              <a:rPr lang="en-GB">
                <a:latin typeface="Calibri" charset="0"/>
              </a:rPr>
              <a:pPr/>
              <a:t>70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Figure 3.31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16B2BC29-59EF-CF43-8082-3E5A46A99D97}" type="slidenum">
              <a:rPr lang="en-GB">
                <a:latin typeface="Calibri" charset="0"/>
              </a:rPr>
              <a:pPr/>
              <a:t>74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>
                <a:latin typeface="Calibri" charset="0"/>
              </a:rPr>
              <a:t>Figure 3.33</a:t>
            </a: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A52ED97C-7B75-264A-932D-36FB6D75CBA9}" type="slidenum">
              <a:rPr lang="en-GB">
                <a:latin typeface="Calibri" charset="0"/>
              </a:rPr>
              <a:pPr/>
              <a:t>75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014775" indent="-34592734" defTabSz="914423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934F476-4484-474C-9997-777D35A9B2C4}" type="slidenum">
              <a:rPr lang="en-GB" sz="1200"/>
              <a:pPr eaLnBrk="1" hangingPunct="1"/>
              <a:t>77</a:t>
            </a:fld>
            <a:endParaRPr lang="en-GB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014775" indent="-34592734" defTabSz="914423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599ABDF-7638-F140-84FE-0B3102AF4D3D}" type="slidenum">
              <a:rPr lang="en-GB" sz="1200"/>
              <a:pPr eaLnBrk="1" hangingPunct="1"/>
              <a:t>78</a:t>
            </a:fld>
            <a:endParaRPr lang="en-GB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57712" cy="3417887"/>
          </a:xfrm>
          <a:ln w="12700" cap="flat">
            <a:solidFill>
              <a:schemeClr val="tx1"/>
            </a:solidFill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2"/>
            <a:ext cx="5030018" cy="41160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8581" tIns="45040" rIns="88581" bIns="45040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Figure 11.6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2FE34D-A34A-3940-BA84-267FF6A39341}" type="slidenum">
              <a:rPr lang="en-GB" sz="1200">
                <a:latin typeface="Calibri" charset="0"/>
              </a:rPr>
              <a:pPr eaLnBrk="1" hangingPunct="1"/>
              <a:t>80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Figure 11.6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2FE34D-A34A-3940-BA84-267FF6A39341}" type="slidenum">
              <a:rPr lang="en-GB" sz="1200">
                <a:latin typeface="Calibri" charset="0"/>
              </a:rPr>
              <a:pPr eaLnBrk="1" hangingPunct="1"/>
              <a:t>82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014775" indent="-34592734" defTabSz="914423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7126A89-2D71-2841-A831-6FCD95155DE6}" type="slidenum">
              <a:rPr lang="en-GB" sz="1200"/>
              <a:pPr eaLnBrk="1" hangingPunct="1"/>
              <a:t>84</a:t>
            </a:fld>
            <a:endParaRPr lang="en-GB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014775" indent="-34592734" defTabSz="914423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7126A89-2D71-2841-A831-6FCD95155DE6}" type="slidenum">
              <a:rPr lang="en-GB" sz="1200"/>
              <a:pPr eaLnBrk="1" hangingPunct="1"/>
              <a:t>85</a:t>
            </a:fld>
            <a:endParaRPr lang="en-GB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IEEE Virtual Reality 2009 programme committee meeting, autumn 2008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96BF805-978A-044A-B075-39074F366491}" type="slidenum">
              <a:rPr lang="en-GB" sz="1200">
                <a:latin typeface="Calibri" charset="0"/>
              </a:rPr>
              <a:pPr eaLnBrk="1" hangingPunct="1"/>
              <a:t>14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014775" indent="-34592734" defTabSz="914423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1226F68-CD75-3C49-ACF9-284DA96CE249}" type="slidenum">
              <a:rPr lang="en-GB" sz="1200"/>
              <a:pPr eaLnBrk="1" hangingPunct="1"/>
              <a:t>87</a:t>
            </a:fld>
            <a:endParaRPr lang="en-GB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Figure 1.27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8A295C-7F8F-FD42-86E0-A5C47BCF38C3}" type="slidenum">
              <a:rPr lang="en-GB" sz="1200">
                <a:latin typeface="Calibri" charset="0"/>
              </a:rPr>
              <a:pPr eaLnBrk="1" hangingPunct="1"/>
              <a:t>18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Figure 1.2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255ED5-51DB-414C-AA23-B9ECB147DC76}" type="slidenum">
              <a:rPr lang="en-GB" sz="1200">
                <a:latin typeface="Calibri" charset="0"/>
              </a:rPr>
              <a:pPr eaLnBrk="1" hangingPunct="1"/>
              <a:t>19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Figure 1.3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2BF86DF-12A2-EA4A-8406-7064076F5312}" type="slidenum">
              <a:rPr lang="en-GB" sz="1200">
                <a:latin typeface="Calibri" charset="0"/>
              </a:rPr>
              <a:pPr eaLnBrk="1" hangingPunct="1"/>
              <a:t>23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5949BA-B433-274E-BBBA-5F4A48E1260F}" type="slidenum">
              <a:rPr lang="en-GB" sz="1200">
                <a:latin typeface="Calibri" charset="0"/>
              </a:rPr>
              <a:pPr eaLnBrk="1" hangingPunct="1"/>
              <a:t>34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014775" indent="-34592734" defTabSz="914423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4E1985E-9EDC-194E-A4F3-62F6CA02645E}" type="slidenum">
              <a:rPr lang="en-GB" sz="1200"/>
              <a:pPr eaLnBrk="1" hangingPunct="1"/>
              <a:t>37</a:t>
            </a:fld>
            <a:endParaRPr lang="en-GB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014775" indent="-34592734" defTabSz="914423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1EF0BE4-8483-5048-BE28-4B9C07C82501}" type="slidenum">
              <a:rPr lang="en-GB" sz="1200"/>
              <a:pPr eaLnBrk="1" hangingPunct="1"/>
              <a:t>38</a:t>
            </a:fld>
            <a:endParaRPr lang="en-GB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362200" y="4800600"/>
            <a:ext cx="6477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 dirty="0">
                <a:solidFill>
                  <a:schemeClr val="tx2"/>
                </a:solidFill>
                <a:latin typeface="Tw Cen MT" charset="0"/>
              </a:rPr>
              <a:t>IEEE Virtual Reality 2011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2362200" y="3733800"/>
            <a:ext cx="6477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5400" dirty="0">
                <a:solidFill>
                  <a:schemeClr val="tx2"/>
                </a:solidFill>
                <a:latin typeface="Tw Cen MT" charset="0"/>
              </a:rPr>
              <a:t>Introduction to Networked Graphics</a:t>
            </a:r>
            <a:br>
              <a:rPr lang="en-US" sz="5400" dirty="0">
                <a:solidFill>
                  <a:schemeClr val="tx2"/>
                </a:solidFill>
                <a:latin typeface="Tw Cen MT" charset="0"/>
              </a:rPr>
            </a:br>
            <a:endParaRPr lang="en-US" sz="5400" dirty="0">
              <a:solidFill>
                <a:schemeClr val="tx2"/>
              </a:solidFill>
              <a:latin typeface="Tw Cen MT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362200" y="1219200"/>
            <a:ext cx="6477000" cy="10668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B0F0181-B939-634D-B124-CF17C12D2F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824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FA37D-3EB7-AB4B-BA3C-D7D462ECC4E5}" type="datetime1">
              <a:rPr lang="en-US"/>
              <a:pPr>
                <a:defRPr/>
              </a:pPr>
              <a:t>11/5/2022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A66A-4F79-2642-ABD9-E9541F5C75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47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26742-0940-CA44-B277-488E88E1B923}" type="datetime1">
              <a:rPr lang="en-US"/>
              <a:pPr>
                <a:defRPr/>
              </a:pPr>
              <a:t>11/5/2022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31526-229A-9C4F-A3D7-9FF82B2EB2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139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2362200" y="3733800"/>
            <a:ext cx="6477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5400">
                <a:solidFill>
                  <a:schemeClr val="tx2"/>
                </a:solidFill>
                <a:latin typeface="Tw Cen MT" charset="0"/>
              </a:rPr>
              <a:t>Networked Graphics</a:t>
            </a:r>
            <a:br>
              <a:rPr lang="en-US" sz="5400">
                <a:solidFill>
                  <a:schemeClr val="tx2"/>
                </a:solidFill>
                <a:latin typeface="Tw Cen MT" charset="0"/>
              </a:rPr>
            </a:br>
            <a:endParaRPr lang="en-US" sz="5400">
              <a:solidFill>
                <a:schemeClr val="tx2"/>
              </a:solidFill>
              <a:latin typeface="Tw Cen MT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362200" y="4800600"/>
            <a:ext cx="6477000" cy="10668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D2BAB53-33B1-6144-A369-996E13C0A507}" type="datetime1">
              <a:rPr lang="en-US"/>
              <a:pPr>
                <a:defRPr/>
              </a:pPr>
              <a:t>11/5/2022</a:t>
            </a:fld>
            <a:endParaRPr lang="en-GB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C176E3E-FB72-2244-A67E-6D3F09E42F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449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DFF81-A34D-9A4E-A7DD-E459287207F6}" type="datetime1">
              <a:rPr lang="en-US"/>
              <a:pPr>
                <a:defRPr/>
              </a:pPr>
              <a:t>11/5/2022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CCA0E-09E7-E443-8ACA-A982BCE22C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651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>
            <a:normAutofit/>
          </a:bodyPr>
          <a:lstStyle>
            <a:lvl1pPr algn="l">
              <a:buNone/>
              <a:defRPr sz="3200" b="0" cap="all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A0BFC-1A67-E64E-BEA6-C2708A266282}" type="datetime1">
              <a:rPr lang="en-US"/>
              <a:pPr>
                <a:defRPr/>
              </a:pPr>
              <a:t>11/5/2022</a:t>
            </a:fld>
            <a:endParaRPr lang="en-GB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C00224EE-6AFC-974A-890D-E92B9125A0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733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DACAF-DC96-964A-8872-C1A24943528E}" type="datetime1">
              <a:rPr lang="en-US"/>
              <a:pPr>
                <a:defRPr/>
              </a:pPr>
              <a:t>11/5/2022</a:t>
            </a:fld>
            <a:endParaRPr lang="en-GB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30BA5-1BA8-AF4C-AB1D-EA98559DBF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68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90095-5100-2543-985A-4F9C9622977F}" type="datetime1">
              <a:rPr lang="en-US"/>
              <a:pPr>
                <a:defRPr/>
              </a:pPr>
              <a:t>11/5/2022</a:t>
            </a:fld>
            <a:endParaRPr lang="en-GB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D73AC-258E-F34D-BFBE-51CB4AE9AE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227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77857-AD8C-744F-8F73-B5856DD76853}" type="datetime1">
              <a:rPr lang="en-US"/>
              <a:pPr>
                <a:defRPr/>
              </a:pPr>
              <a:t>11/5/2022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1B39F-C243-FB4E-823F-7265E4F036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90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21418-1525-A347-A6B9-E0EF9BB05C15}" type="datetime1">
              <a:rPr lang="en-US"/>
              <a:pPr>
                <a:defRPr/>
              </a:pPr>
              <a:t>11/5/2022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039C8BE-DBFB-F149-9874-246A1F58B8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16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887FA-3848-544B-A6A3-924AC2DC9803}" type="datetime1">
              <a:rPr lang="en-US"/>
              <a:pPr>
                <a:defRPr/>
              </a:pPr>
              <a:t>11/5/2022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0CFA4-DF4E-3A45-BCFD-7A52070E8A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73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44B9C-EEA1-3742-85F1-4E411A2CCC4E}" type="datetime1">
              <a:rPr lang="en-US"/>
              <a:pPr>
                <a:defRPr/>
              </a:pPr>
              <a:t>11/5/2022</a:t>
            </a:fld>
            <a:endParaRPr lang="en-GB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D2C7B8D2-408E-6142-9F88-9CAD98BE9B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487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charset="0"/>
              </a:defRPr>
            </a:lvl1pPr>
          </a:lstStyle>
          <a:p>
            <a:pPr>
              <a:defRPr/>
            </a:pPr>
            <a:fld id="{D1B4F0A7-87F2-E048-9C63-69890CAFD3E8}" type="datetime1">
              <a:rPr lang="en-US"/>
              <a:pPr>
                <a:defRPr/>
              </a:pPr>
              <a:t>11/5/2022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charset="0"/>
              </a:defRPr>
            </a:lvl1pPr>
          </a:lstStyle>
          <a:p>
            <a:pPr>
              <a:defRPr/>
            </a:pPr>
            <a:fld id="{861AE6A9-00FD-A146-BD98-8CCEB881C1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0" r:id="rId2"/>
    <p:sldLayoutId id="2147483755" r:id="rId3"/>
    <p:sldLayoutId id="2147483756" r:id="rId4"/>
    <p:sldLayoutId id="2147483757" r:id="rId5"/>
    <p:sldLayoutId id="2147483751" r:id="rId6"/>
    <p:sldLayoutId id="2147483758" r:id="rId7"/>
    <p:sldLayoutId id="2147483752" r:id="rId8"/>
    <p:sldLayoutId id="2147483759" r:id="rId9"/>
    <p:sldLayoutId id="2147483753" r:id="rId10"/>
    <p:sldLayoutId id="2147483760" r:id="rId11"/>
    <p:sldLayoutId id="214748376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-18"/>
          <a:ea typeface="ＭＳ Ｐゴシック" pitchFamily="-109" charset="-128"/>
          <a:cs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-18"/>
          <a:ea typeface="ＭＳ Ｐゴシック" pitchFamily="-109" charset="-128"/>
          <a:cs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-18"/>
          <a:ea typeface="ＭＳ Ｐゴシック" pitchFamily="-109" charset="-128"/>
          <a:cs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-18"/>
          <a:ea typeface="ＭＳ Ｐゴシック" pitchFamily="-109" charset="-128"/>
          <a:cs typeface="ＭＳ Ｐゴシック" pitchFamily="-10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-18"/>
          <a:ea typeface="ＭＳ Ｐゴシック" pitchFamily="-109" charset="-128"/>
          <a:cs typeface="ＭＳ Ｐゴシック" pitchFamily="-109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-18"/>
          <a:ea typeface="ＭＳ Ｐゴシック" pitchFamily="-109" charset="-128"/>
          <a:cs typeface="ＭＳ Ｐゴシック" pitchFamily="-109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-18"/>
          <a:ea typeface="ＭＳ Ｐゴシック" pitchFamily="-109" charset="-128"/>
          <a:cs typeface="ＭＳ Ｐゴシック" pitchFamily="-109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-18"/>
          <a:ea typeface="ＭＳ Ｐゴシック" pitchFamily="-109" charset="-128"/>
          <a:cs typeface="ＭＳ Ｐゴシック" pitchFamily="-109" charset="-12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29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"/>
        <a:defRPr sz="26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"/>
        <a:defRPr sz="23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file:///\\localhost\Users\anthonysteed\Desktop\Macintosh%20HD:Users:anthonysteed:Dropbox:netbook:chapter%203.docx!OLE_LINK7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31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5.wm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w Cen MT" charset="0"/>
                <a:ea typeface="ＭＳ Ｐゴシック" charset="0"/>
                <a:cs typeface="ＭＳ Ｐゴシック" charset="0"/>
              </a:rPr>
              <a:t>Anthony Steed</a:t>
            </a:r>
            <a:endParaRPr lang="en-US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717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ubtitle 1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r>
              <a:rPr lang="en-US">
                <a:latin typeface="Tw Cen MT" charset="0"/>
                <a:ea typeface="ＭＳ Ｐゴシック" charset="0"/>
                <a:cs typeface="ＭＳ Ｐゴシック" charset="0"/>
              </a:rPr>
              <a:t>Anthony Steed</a:t>
            </a:r>
          </a:p>
        </p:txBody>
      </p:sp>
      <p:sp>
        <p:nvSpPr>
          <p:cNvPr id="18434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w Cen MT" charset="0"/>
                <a:ea typeface="ＭＳ Ｐゴシック" charset="0"/>
                <a:cs typeface="ＭＳ Ｐゴシック" charset="0"/>
              </a:rPr>
              <a:t>Introduction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What are networked graphics?</a:t>
            </a:r>
          </a:p>
          <a:p>
            <a:r>
              <a:rPr lang="en-GB" dirty="0"/>
              <a:t>Potted history of networked graphics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81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cap="none">
                <a:latin typeface="Tw Cen MT" charset="0"/>
                <a:ea typeface="ＭＳ Ｐゴシック" charset="0"/>
                <a:cs typeface="ＭＳ Ｐゴシック" charset="0"/>
              </a:rPr>
              <a:t>WHAT ARE NVES AND NGS?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w Cen MT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4000">
                <a:latin typeface="Tw Cen MT" charset="0"/>
                <a:ea typeface="ＭＳ Ｐゴシック" charset="0"/>
                <a:cs typeface="ＭＳ Ｐゴシック" charset="0"/>
              </a:rPr>
              <a:t>IVE</a:t>
            </a:r>
            <a:endParaRPr lang="en-US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1506" name="Picture 2" descr="figure1.1a-snap4-edit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78180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Second Life</a:t>
            </a:r>
          </a:p>
        </p:txBody>
      </p:sp>
      <p:pic>
        <p:nvPicPr>
          <p:cNvPr id="22530" name="Content Placeholder 4" descr="figure1.26a-081110_102112_PC_Meeting_med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628775"/>
            <a:ext cx="7948613" cy="4857750"/>
          </a:xfrm>
        </p:spPr>
      </p:pic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096000" y="6248400"/>
            <a:ext cx="26670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95495B0A-551A-8149-BE3B-D74DF3C8A9AC}" type="slidenum">
              <a:rPr lang="en-GB" sz="1400" b="0">
                <a:cs typeface="Arial" charset="0"/>
              </a:rPr>
              <a:pPr algn="l" eaLnBrk="1" hangingPunct="1"/>
              <a:t>14</a:t>
            </a:fld>
            <a:endParaRPr lang="en-GB" sz="1400" b="0"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Burnout™ Paradise</a:t>
            </a:r>
          </a:p>
        </p:txBody>
      </p:sp>
      <p:pic>
        <p:nvPicPr>
          <p:cNvPr id="23554" name="Picture 2" descr="C:\Documents and Settings\ucacajs\Desktop\933706_20080123_screen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571625"/>
            <a:ext cx="8358187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>
                <a:latin typeface="Tw Cen MT" charset="0"/>
                <a:ea typeface="ＭＳ Ｐゴシック" charset="0"/>
                <a:cs typeface="ＭＳ Ｐゴシック" charset="0"/>
              </a:rPr>
              <a:t>Common Themes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>
                <a:latin typeface="Tw Cen MT" charset="0"/>
                <a:ea typeface="ＭＳ Ｐゴシック" charset="0"/>
                <a:cs typeface="ＭＳ Ｐゴシック" charset="0"/>
              </a:rPr>
              <a:t>3D virtual environment</a:t>
            </a:r>
          </a:p>
          <a:p>
            <a:r>
              <a:rPr lang="en-US">
                <a:latin typeface="Tw Cen MT" charset="0"/>
                <a:ea typeface="ＭＳ Ｐゴシック" charset="0"/>
                <a:cs typeface="ＭＳ Ｐゴシック" charset="0"/>
              </a:rPr>
              <a:t>Real-time changes</a:t>
            </a:r>
          </a:p>
          <a:p>
            <a:r>
              <a:rPr lang="en-US">
                <a:latin typeface="Tw Cen MT" charset="0"/>
                <a:ea typeface="ＭＳ Ｐゴシック" charset="0"/>
                <a:cs typeface="ＭＳ Ｐゴシック" charset="0"/>
              </a:rPr>
              <a:t>Collaboration with other users</a:t>
            </a:r>
          </a:p>
          <a:p>
            <a:pPr lvl="1"/>
            <a:r>
              <a:rPr lang="en-US">
                <a:latin typeface="Tw Cen MT" charset="0"/>
                <a:ea typeface="ＭＳ Ｐゴシック" charset="0"/>
              </a:rPr>
              <a:t>Representation of users in the world (typically as avatars, but also cars/tanks/etc.)</a:t>
            </a:r>
          </a:p>
          <a:p>
            <a:pPr lvl="1"/>
            <a:r>
              <a:rPr lang="en-US">
                <a:latin typeface="Tw Cen MT" charset="0"/>
                <a:ea typeface="ＭＳ Ｐゴシック" charset="0"/>
              </a:rPr>
              <a:t>Text communication</a:t>
            </a:r>
          </a:p>
          <a:p>
            <a:pPr lvl="1"/>
            <a:r>
              <a:rPr lang="en-US">
                <a:latin typeface="Tw Cen MT" charset="0"/>
                <a:ea typeface="ＭＳ Ｐゴシック" charset="0"/>
              </a:rPr>
              <a:t>Voice</a:t>
            </a:r>
          </a:p>
          <a:p>
            <a:r>
              <a:rPr lang="en-US">
                <a:latin typeface="Tw Cen MT" charset="0"/>
                <a:ea typeface="ＭＳ Ｐゴシック" charset="0"/>
                <a:cs typeface="ＭＳ Ｐゴシック" charset="0"/>
              </a:rPr>
              <a:t>Virtual environment might mirror a real place but typically is a fantastic place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>
                <a:latin typeface="Tw Cen MT" charset="0"/>
                <a:ea typeface="ＭＳ Ｐゴシック" charset="0"/>
                <a:cs typeface="ＭＳ Ｐゴシック" charset="0"/>
              </a:rPr>
              <a:t>Common Themes	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>
                <a:latin typeface="Tw Cen MT" charset="0"/>
                <a:ea typeface="ＭＳ Ｐゴシック" charset="0"/>
                <a:cs typeface="ＭＳ Ｐゴシック" charset="0"/>
              </a:rPr>
              <a:t>One </a:t>
            </a:r>
            <a:r>
              <a:rPr lang="en-US" i="1">
                <a:latin typeface="Tw Cen MT" charset="0"/>
                <a:ea typeface="ＭＳ Ｐゴシック" charset="0"/>
                <a:cs typeface="ＭＳ Ｐゴシック" charset="0"/>
              </a:rPr>
              <a:t>client</a:t>
            </a:r>
            <a:r>
              <a:rPr lang="en-US">
                <a:latin typeface="Tw Cen MT" charset="0"/>
                <a:ea typeface="ＭＳ Ｐゴシック" charset="0"/>
                <a:cs typeface="ＭＳ Ｐゴシック" charset="0"/>
              </a:rPr>
              <a:t> is usually responsible for generating the view for one user</a:t>
            </a:r>
          </a:p>
          <a:p>
            <a:r>
              <a:rPr lang="en-US">
                <a:latin typeface="Tw Cen MT" charset="0"/>
                <a:ea typeface="ＭＳ Ｐゴシック" charset="0"/>
                <a:cs typeface="ＭＳ Ｐゴシック" charset="0"/>
              </a:rPr>
              <a:t>A set of clients creates the </a:t>
            </a:r>
            <a:r>
              <a:rPr lang="en-US" i="1">
                <a:latin typeface="Tw Cen MT" charset="0"/>
                <a:ea typeface="ＭＳ Ｐゴシック" charset="0"/>
                <a:cs typeface="ＭＳ Ｐゴシック" charset="0"/>
              </a:rPr>
              <a:t>illusion</a:t>
            </a:r>
            <a:r>
              <a:rPr lang="en-US">
                <a:latin typeface="Tw Cen MT" charset="0"/>
                <a:ea typeface="ＭＳ Ｐゴシック" charset="0"/>
                <a:cs typeface="ＭＳ Ｐゴシック" charset="0"/>
              </a:rPr>
              <a:t> of a shared virtual environment</a:t>
            </a:r>
          </a:p>
          <a:p>
            <a:r>
              <a:rPr lang="en-US">
                <a:latin typeface="Tw Cen MT" charset="0"/>
                <a:ea typeface="ＭＳ Ｐゴシック" charset="0"/>
                <a:cs typeface="ＭＳ Ｐゴシック" charset="0"/>
              </a:rPr>
              <a:t>“Illusion” because</a:t>
            </a:r>
          </a:p>
          <a:p>
            <a:pPr lvl="1"/>
            <a:r>
              <a:rPr lang="en-US">
                <a:latin typeface="Tw Cen MT" charset="0"/>
                <a:ea typeface="ＭＳ Ｐゴシック" charset="0"/>
              </a:rPr>
              <a:t>Virtual environments can involve detailed </a:t>
            </a:r>
            <a:r>
              <a:rPr lang="en-US" i="1">
                <a:latin typeface="Tw Cen MT" charset="0"/>
                <a:ea typeface="ＭＳ Ｐゴシック" charset="0"/>
              </a:rPr>
              <a:t>models</a:t>
            </a:r>
          </a:p>
          <a:p>
            <a:pPr lvl="1"/>
            <a:r>
              <a:rPr lang="en-US">
                <a:latin typeface="Tw Cen MT" charset="0"/>
                <a:ea typeface="ＭＳ Ｐゴシック" charset="0"/>
              </a:rPr>
              <a:t>Information about changes in models takes time to travel across communication links</a:t>
            </a:r>
          </a:p>
          <a:p>
            <a:pPr lvl="1"/>
            <a:endParaRPr lang="en-US">
              <a:latin typeface="Tw Cen MT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89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w Cen MT" charset="0"/>
                <a:ea typeface="ＭＳ Ｐゴシック" charset="0"/>
                <a:cs typeface="ＭＳ Ｐゴシック" charset="0"/>
              </a:rPr>
              <a:t>Virtual Environment Client</a:t>
            </a:r>
          </a:p>
        </p:txBody>
      </p:sp>
      <p:pic>
        <p:nvPicPr>
          <p:cNvPr id="286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83185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3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w Cen MT" charset="0"/>
                <a:ea typeface="ＭＳ Ｐゴシック" charset="0"/>
                <a:cs typeface="ＭＳ Ｐゴシック" charset="0"/>
              </a:rPr>
              <a:t>Networked Virtual Environment</a:t>
            </a:r>
          </a:p>
        </p:txBody>
      </p:sp>
      <p:pic>
        <p:nvPicPr>
          <p:cNvPr id="2457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44675"/>
            <a:ext cx="82169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w Cen MT" charset="0"/>
                <a:ea typeface="ＭＳ Ｐゴシック" charset="0"/>
                <a:cs typeface="ＭＳ Ｐゴシック" charset="0"/>
              </a:rPr>
              <a:t>Anthony Steed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Part 1:</a:t>
            </a:r>
            <a:br>
              <a:rPr lang="en-US" sz="3200" dirty="0"/>
            </a:br>
            <a:r>
              <a:rPr lang="en-US" sz="3200" dirty="0"/>
              <a:t>Introduction</a:t>
            </a:r>
            <a:br>
              <a:rPr lang="en-US" sz="3200" dirty="0"/>
            </a:br>
            <a:r>
              <a:rPr lang="en-US" sz="3200" dirty="0"/>
              <a:t>Networking Fundamentals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Consistency and Plausibility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30200" y="1785938"/>
            <a:ext cx="8813800" cy="430847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i="1" dirty="0">
                <a:latin typeface="Arial" charset="0"/>
                <a:ea typeface="ＭＳ Ｐゴシック" charset="0"/>
                <a:cs typeface="ＭＳ Ｐゴシック" charset="0"/>
              </a:rPr>
              <a:t>Local plausibility</a:t>
            </a: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 is the appearance of consistency of only local actions</a:t>
            </a:r>
          </a:p>
          <a:p>
            <a:pPr>
              <a:spcBef>
                <a:spcPts val="600"/>
              </a:spcBef>
            </a:pPr>
            <a:r>
              <a:rPr lang="en-GB" i="1" dirty="0">
                <a:latin typeface="Arial" charset="0"/>
                <a:ea typeface="ＭＳ Ｐゴシック" charset="0"/>
                <a:cs typeface="ＭＳ Ｐゴシック" charset="0"/>
              </a:rPr>
              <a:t>Shared plausibility</a:t>
            </a: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 is the appearance of properties being the same as observed by users</a:t>
            </a:r>
          </a:p>
          <a:p>
            <a:pPr lvl="1">
              <a:spcBef>
                <a:spcPts val="600"/>
              </a:spcBef>
            </a:pPr>
            <a:r>
              <a:rPr lang="en-GB" i="1" dirty="0">
                <a:latin typeface="Arial" charset="0"/>
                <a:ea typeface="ＭＳ Ｐゴシック" charset="0"/>
              </a:rPr>
              <a:t>Objects that are in the background need not be consistent</a:t>
            </a:r>
          </a:p>
          <a:p>
            <a:pPr lvl="1">
              <a:spcBef>
                <a:spcPts val="600"/>
              </a:spcBef>
            </a:pPr>
            <a:r>
              <a:rPr lang="en-GB" i="1" dirty="0">
                <a:latin typeface="Arial" charset="0"/>
                <a:ea typeface="ＭＳ Ｐゴシック" charset="0"/>
              </a:rPr>
              <a:t>Further: only things that might be the focus of joint attention can be discussed and be different</a:t>
            </a:r>
          </a:p>
          <a:p>
            <a:pPr>
              <a:spcBef>
                <a:spcPts val="600"/>
              </a:spcBef>
            </a:pP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A local implausibility might be an obvious thing to talk about!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096000" y="6248400"/>
            <a:ext cx="26670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A120FD5C-EFE3-B547-BACE-3C2FEC4BBC0C}" type="slidenum">
              <a:rPr lang="en-GB" sz="1400" b="0">
                <a:cs typeface="Arial" charset="0"/>
              </a:rPr>
              <a:pPr algn="l" eaLnBrk="1" hangingPunct="1"/>
              <a:t>20</a:t>
            </a:fld>
            <a:endParaRPr lang="en-GB" sz="1400" b="0">
              <a:cs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dirty="0">
                <a:latin typeface="Tw Cen MT" charset="0"/>
                <a:ea typeface="ＭＳ Ｐゴシック" charset="0"/>
                <a:cs typeface="ＭＳ Ｐゴシック" charset="0"/>
              </a:rPr>
              <a:t>Why NVEs are not Standard Network Applications</a:t>
            </a:r>
          </a:p>
        </p:txBody>
      </p:sp>
      <p:sp>
        <p:nvSpPr>
          <p:cNvPr id="47106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>
                <a:latin typeface="Tw Cen MT" charset="0"/>
                <a:ea typeface="ＭＳ Ｐゴシック" charset="0"/>
                <a:cs typeface="ＭＳ Ｐゴシック" charset="0"/>
              </a:rPr>
              <a:t>Unlike video/audio streaming, or web browsing, in an NVE or NG client, networking is NOT the main activity: rendering probably is</a:t>
            </a:r>
          </a:p>
          <a:p>
            <a:r>
              <a:rPr lang="en-US" dirty="0">
                <a:latin typeface="Tw Cen MT" charset="0"/>
                <a:ea typeface="ＭＳ Ｐゴシック" charset="0"/>
                <a:cs typeface="ＭＳ Ｐゴシック" charset="0"/>
              </a:rPr>
              <a:t>Some information changes very quickly and smoothly</a:t>
            </a:r>
          </a:p>
          <a:p>
            <a:pPr lvl="1"/>
            <a:r>
              <a:rPr lang="en-US" dirty="0">
                <a:latin typeface="Tw Cen MT" charset="0"/>
                <a:ea typeface="ＭＳ Ｐゴシック" charset="0"/>
                <a:cs typeface="ＭＳ Ｐゴシック" charset="0"/>
              </a:rPr>
              <a:t>E.G. player positions</a:t>
            </a:r>
          </a:p>
          <a:p>
            <a:r>
              <a:rPr lang="en-US" dirty="0">
                <a:latin typeface="Tw Cen MT" charset="0"/>
                <a:ea typeface="ＭＳ Ｐゴシック" charset="0"/>
                <a:cs typeface="ＭＳ Ｐゴシック" charset="0"/>
              </a:rPr>
              <a:t>Can incorporate other web-enabled media</a:t>
            </a:r>
          </a:p>
          <a:p>
            <a:pPr lvl="1"/>
            <a:r>
              <a:rPr lang="en-US" dirty="0">
                <a:latin typeface="Tw Cen MT" charset="0"/>
                <a:ea typeface="ＭＳ Ｐゴシック" charset="0"/>
                <a:cs typeface="ＭＳ Ｐゴシック" charset="0"/>
              </a:rPr>
              <a:t>Audio/video</a:t>
            </a:r>
          </a:p>
          <a:p>
            <a:r>
              <a:rPr lang="en-US" dirty="0">
                <a:latin typeface="Tw Cen MT" charset="0"/>
                <a:ea typeface="ＭＳ Ｐゴシック" charset="0"/>
                <a:cs typeface="ＭＳ Ｐゴシック" charset="0"/>
              </a:rPr>
              <a:t>Often require bulk download of assets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cap="none">
                <a:latin typeface="Tw Cen MT" charset="0"/>
                <a:ea typeface="ＭＳ Ｐゴシック" charset="0"/>
                <a:cs typeface="ＭＳ Ｐゴシック" charset="0"/>
              </a:rPr>
              <a:t>SOME HISTORY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34"/>
          <p:cNvGrpSpPr>
            <a:grpSpLocks/>
          </p:cNvGrpSpPr>
          <p:nvPr/>
        </p:nvGrpSpPr>
        <p:grpSpPr bwMode="auto">
          <a:xfrm>
            <a:off x="381000" y="1676400"/>
            <a:ext cx="8429625" cy="4724400"/>
            <a:chOff x="714348" y="-23"/>
            <a:chExt cx="8215370" cy="6858023"/>
          </a:xfrm>
        </p:grpSpPr>
        <p:sp>
          <p:nvSpPr>
            <p:cNvPr id="4" name="Isosceles Triangle 3"/>
            <p:cNvSpPr/>
            <p:nvPr/>
          </p:nvSpPr>
          <p:spPr>
            <a:xfrm rot="16200000">
              <a:off x="4072173" y="-3000455"/>
              <a:ext cx="1785944" cy="7786809"/>
            </a:xfrm>
            <a:prstGeom prst="triangle">
              <a:avLst/>
            </a:prstGeom>
            <a:solidFill>
              <a:srgbClr val="CC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" name="Isosceles Triangle 4"/>
            <p:cNvSpPr/>
            <p:nvPr/>
          </p:nvSpPr>
          <p:spPr>
            <a:xfrm rot="16200000">
              <a:off x="4536488" y="-678759"/>
              <a:ext cx="2928948" cy="5715175"/>
            </a:xfrm>
            <a:prstGeom prst="triangle">
              <a:avLst>
                <a:gd name="adj" fmla="val 50329"/>
              </a:avLst>
            </a:prstGeom>
            <a:solidFill>
              <a:schemeClr val="accent6">
                <a:lumMod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" name="Isosceles Triangle 5"/>
            <p:cNvSpPr/>
            <p:nvPr/>
          </p:nvSpPr>
          <p:spPr>
            <a:xfrm rot="16200000">
              <a:off x="3357464" y="1356915"/>
              <a:ext cx="5857895" cy="5144275"/>
            </a:xfrm>
            <a:prstGeom prst="triangle">
              <a:avLst>
                <a:gd name="adj" fmla="val 49798"/>
              </a:avLst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" name="Isosceles Triangle 6"/>
            <p:cNvSpPr/>
            <p:nvPr/>
          </p:nvSpPr>
          <p:spPr>
            <a:xfrm rot="16200000">
              <a:off x="6647504" y="2360948"/>
              <a:ext cx="500063" cy="3922026"/>
            </a:xfrm>
            <a:prstGeom prst="triangle">
              <a:avLst>
                <a:gd name="adj" fmla="val 50329"/>
              </a:avLst>
            </a:prstGeom>
            <a:solidFill>
              <a:srgbClr val="996633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" name="Isosceles Triangle 7"/>
            <p:cNvSpPr/>
            <p:nvPr/>
          </p:nvSpPr>
          <p:spPr>
            <a:xfrm rot="16200000">
              <a:off x="6789809" y="3217629"/>
              <a:ext cx="928690" cy="3208790"/>
            </a:xfrm>
            <a:prstGeom prst="triangle">
              <a:avLst>
                <a:gd name="adj" fmla="val 50329"/>
              </a:avLst>
            </a:prstGeom>
            <a:solidFill>
              <a:srgbClr val="FF99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" name="Isosceles Triangle 8"/>
            <p:cNvSpPr/>
            <p:nvPr/>
          </p:nvSpPr>
          <p:spPr>
            <a:xfrm rot="16200000">
              <a:off x="6500895" y="1571399"/>
              <a:ext cx="714377" cy="4000932"/>
            </a:xfrm>
            <a:prstGeom prst="triangle">
              <a:avLst>
                <a:gd name="adj" fmla="val 50329"/>
              </a:avLst>
            </a:prstGeom>
            <a:solidFill>
              <a:srgbClr val="6633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71740" y="829577"/>
              <a:ext cx="142338" cy="14287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43375" y="2071672"/>
              <a:ext cx="142338" cy="14287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43105" y="3857615"/>
              <a:ext cx="142338" cy="14287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86449" y="3500427"/>
              <a:ext cx="142338" cy="14287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57617" y="4242458"/>
              <a:ext cx="142338" cy="14287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43570" y="4742521"/>
              <a:ext cx="142338" cy="14287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929793" y="1357295"/>
              <a:ext cx="142338" cy="14287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644036" y="1571607"/>
              <a:ext cx="142338" cy="14287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742047" y="1500170"/>
              <a:ext cx="2101031" cy="2209960"/>
            </a:xfrm>
            <a:custGeom>
              <a:avLst/>
              <a:gdLst>
                <a:gd name="connsiteX0" fmla="*/ 2101755 w 2101755"/>
                <a:gd name="connsiteY0" fmla="*/ 723331 h 941695"/>
                <a:gd name="connsiteX1" fmla="*/ 0 w 2101755"/>
                <a:gd name="connsiteY1" fmla="*/ 941695 h 941695"/>
                <a:gd name="connsiteX2" fmla="*/ 2101755 w 2101755"/>
                <a:gd name="connsiteY2" fmla="*/ 0 h 941695"/>
                <a:gd name="connsiteX3" fmla="*/ 2101755 w 2101755"/>
                <a:gd name="connsiteY3" fmla="*/ 723331 h 941695"/>
                <a:gd name="connsiteX0" fmla="*/ 2101755 w 2101755"/>
                <a:gd name="connsiteY0" fmla="*/ 826967 h 941695"/>
                <a:gd name="connsiteX1" fmla="*/ 0 w 2101755"/>
                <a:gd name="connsiteY1" fmla="*/ 941695 h 941695"/>
                <a:gd name="connsiteX2" fmla="*/ 2101755 w 2101755"/>
                <a:gd name="connsiteY2" fmla="*/ 0 h 941695"/>
                <a:gd name="connsiteX3" fmla="*/ 2101755 w 2101755"/>
                <a:gd name="connsiteY3" fmla="*/ 826967 h 941695"/>
                <a:gd name="connsiteX0" fmla="*/ 2101755 w 2101755"/>
                <a:gd name="connsiteY0" fmla="*/ 1068800 h 1068800"/>
                <a:gd name="connsiteX1" fmla="*/ 0 w 2101755"/>
                <a:gd name="connsiteY1" fmla="*/ 941695 h 1068800"/>
                <a:gd name="connsiteX2" fmla="*/ 2101755 w 2101755"/>
                <a:gd name="connsiteY2" fmla="*/ 0 h 1068800"/>
                <a:gd name="connsiteX3" fmla="*/ 2101755 w 2101755"/>
                <a:gd name="connsiteY3" fmla="*/ 1068800 h 106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1755" h="1068800">
                  <a:moveTo>
                    <a:pt x="2101755" y="1068800"/>
                  </a:moveTo>
                  <a:lnTo>
                    <a:pt x="0" y="941695"/>
                  </a:lnTo>
                  <a:lnTo>
                    <a:pt x="2101755" y="0"/>
                  </a:lnTo>
                  <a:lnTo>
                    <a:pt x="2101755" y="1068800"/>
                  </a:lnTo>
                  <a:close/>
                </a:path>
              </a:pathLst>
            </a:custGeom>
            <a:solidFill>
              <a:schemeClr val="accent6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15746" y="3357551"/>
              <a:ext cx="142338" cy="14287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1763" name="TextBox 20"/>
            <p:cNvSpPr txBox="1">
              <a:spLocks noChangeArrowheads="1"/>
            </p:cNvSpPr>
            <p:nvPr/>
          </p:nvSpPr>
          <p:spPr bwMode="auto">
            <a:xfrm>
              <a:off x="714348" y="544184"/>
              <a:ext cx="830677" cy="402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200" b="1">
                  <a:latin typeface="Arial Narrow" charset="0"/>
                </a:rPr>
                <a:t>Simulation</a:t>
              </a:r>
            </a:p>
          </p:txBody>
        </p:sp>
        <p:sp>
          <p:nvSpPr>
            <p:cNvPr id="31764" name="TextBox 21"/>
            <p:cNvSpPr txBox="1">
              <a:spLocks noChangeArrowheads="1"/>
            </p:cNvSpPr>
            <p:nvPr/>
          </p:nvSpPr>
          <p:spPr bwMode="auto">
            <a:xfrm>
              <a:off x="5286381" y="1071547"/>
              <a:ext cx="1328633" cy="402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200" b="1">
                  <a:latin typeface="Arial Narrow" charset="0"/>
                </a:rPr>
                <a:t>Real-Time Strategy</a:t>
              </a:r>
            </a:p>
          </p:txBody>
        </p:sp>
        <p:sp>
          <p:nvSpPr>
            <p:cNvPr id="31765" name="TextBox 22"/>
            <p:cNvSpPr txBox="1">
              <a:spLocks noChangeArrowheads="1"/>
            </p:cNvSpPr>
            <p:nvPr/>
          </p:nvSpPr>
          <p:spPr bwMode="auto">
            <a:xfrm>
              <a:off x="2571736" y="1785928"/>
              <a:ext cx="1253870" cy="402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200" b="1">
                  <a:latin typeface="Arial Narrow" charset="0"/>
                </a:rPr>
                <a:t>Electronic Games</a:t>
              </a:r>
            </a:p>
          </p:txBody>
        </p:sp>
        <p:sp>
          <p:nvSpPr>
            <p:cNvPr id="31766" name="TextBox 23"/>
            <p:cNvSpPr txBox="1">
              <a:spLocks noChangeArrowheads="1"/>
            </p:cNvSpPr>
            <p:nvPr/>
          </p:nvSpPr>
          <p:spPr bwMode="auto">
            <a:xfrm>
              <a:off x="3357554" y="3571876"/>
              <a:ext cx="683200" cy="402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200" b="1">
                  <a:latin typeface="Arial Narrow" charset="0"/>
                </a:rPr>
                <a:t>Network</a:t>
              </a:r>
            </a:p>
          </p:txBody>
        </p:sp>
        <p:sp>
          <p:nvSpPr>
            <p:cNvPr id="31767" name="TextBox 24"/>
            <p:cNvSpPr txBox="1">
              <a:spLocks noChangeArrowheads="1"/>
            </p:cNvSpPr>
            <p:nvPr/>
          </p:nvSpPr>
          <p:spPr bwMode="auto">
            <a:xfrm>
              <a:off x="7142121" y="1285861"/>
              <a:ext cx="1287532" cy="402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200" b="1">
                  <a:latin typeface="Arial Narrow" charset="0"/>
                </a:rPr>
                <a:t>Networked Games</a:t>
              </a:r>
            </a:p>
          </p:txBody>
        </p:sp>
        <p:sp>
          <p:nvSpPr>
            <p:cNvPr id="31768" name="TextBox 25"/>
            <p:cNvSpPr txBox="1">
              <a:spLocks noChangeArrowheads="1"/>
            </p:cNvSpPr>
            <p:nvPr/>
          </p:nvSpPr>
          <p:spPr bwMode="auto">
            <a:xfrm>
              <a:off x="6357949" y="3071811"/>
              <a:ext cx="1436612" cy="402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200" b="1">
                  <a:latin typeface="Arial Narrow" charset="0"/>
                </a:rPr>
                <a:t>Social Environments</a:t>
              </a:r>
            </a:p>
          </p:txBody>
        </p:sp>
        <p:sp>
          <p:nvSpPr>
            <p:cNvPr id="31769" name="TextBox 26"/>
            <p:cNvSpPr txBox="1">
              <a:spLocks noChangeArrowheads="1"/>
            </p:cNvSpPr>
            <p:nvPr/>
          </p:nvSpPr>
          <p:spPr bwMode="auto">
            <a:xfrm>
              <a:off x="4598860" y="3294876"/>
              <a:ext cx="473206" cy="402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200" b="1">
                  <a:latin typeface="Arial Narrow" charset="0"/>
                </a:rPr>
                <a:t>MUD</a:t>
              </a:r>
            </a:p>
          </p:txBody>
        </p:sp>
        <p:sp>
          <p:nvSpPr>
            <p:cNvPr id="31770" name="TextBox 27"/>
            <p:cNvSpPr txBox="1">
              <a:spLocks noChangeArrowheads="1"/>
            </p:cNvSpPr>
            <p:nvPr/>
          </p:nvSpPr>
          <p:spPr bwMode="auto">
            <a:xfrm>
              <a:off x="4714876" y="4009255"/>
              <a:ext cx="564577" cy="402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200" b="1">
                  <a:latin typeface="Arial Narrow" charset="0"/>
                </a:rPr>
                <a:t>E-mail</a:t>
              </a:r>
            </a:p>
          </p:txBody>
        </p:sp>
        <p:sp>
          <p:nvSpPr>
            <p:cNvPr id="31771" name="TextBox 28"/>
            <p:cNvSpPr txBox="1">
              <a:spLocks noChangeArrowheads="1"/>
            </p:cNvSpPr>
            <p:nvPr/>
          </p:nvSpPr>
          <p:spPr bwMode="auto">
            <a:xfrm>
              <a:off x="5429256" y="4527865"/>
              <a:ext cx="540533" cy="402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200" b="1">
                  <a:latin typeface="Arial Narrow" charset="0"/>
                </a:rPr>
                <a:t>WWW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482592" y="1723701"/>
              <a:ext cx="142338" cy="14287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1773" name="TextBox 31"/>
            <p:cNvSpPr txBox="1">
              <a:spLocks noChangeArrowheads="1"/>
            </p:cNvSpPr>
            <p:nvPr/>
          </p:nvSpPr>
          <p:spPr bwMode="auto">
            <a:xfrm>
              <a:off x="8196825" y="1866117"/>
              <a:ext cx="732893" cy="402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200" b="1">
                  <a:latin typeface="Arial Narrow" charset="0"/>
                </a:rPr>
                <a:t>MORPGs</a:t>
              </a:r>
            </a:p>
          </p:txBody>
        </p:sp>
      </p:grpSp>
      <p:sp>
        <p:nvSpPr>
          <p:cNvPr id="31746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ARPANET</a:t>
            </a:r>
          </a:p>
        </p:txBody>
      </p:sp>
      <p:sp>
        <p:nvSpPr>
          <p:cNvPr id="5" name="Rectangle 4"/>
          <p:cNvSpPr/>
          <p:nvPr/>
        </p:nvSpPr>
        <p:spPr>
          <a:xfrm>
            <a:off x="2411760" y="6093296"/>
            <a:ext cx="3563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Diagram of ARPANET circa 1977</a:t>
            </a:r>
            <a:r>
              <a:rPr lang="en-GB" dirty="0"/>
              <a:t> </a:t>
            </a:r>
            <a:endParaRPr lang="en-US" dirty="0"/>
          </a:p>
        </p:txBody>
      </p:sp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428C8019-BD44-E8A5-FDF9-C0B07D79F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607" y="1580838"/>
            <a:ext cx="5695375" cy="406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38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SIMNET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72816"/>
            <a:ext cx="4104456" cy="36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772816"/>
            <a:ext cx="4396488" cy="360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573325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SIMNET aircraft simulation. Left: A view of the simulator control. Right: a  view from the cockpit of an aircraft simulator. Images from ( Harris, 1994</a:t>
            </a:r>
            <a:r>
              <a:rPr lang="en-GB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98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MUD1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700808"/>
            <a:ext cx="5688632" cy="37227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31640" y="580526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screenshot of the text interface of the MUD1 system over a standard telnet client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37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Maze (Maze War)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9552" y="558924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Maze War running at on </a:t>
            </a:r>
            <a:r>
              <a:rPr lang="en-US" dirty="0" err="1"/>
              <a:t>Imlac</a:t>
            </a:r>
            <a:r>
              <a:rPr lang="en-US" dirty="0"/>
              <a:t> PSD-1D at </a:t>
            </a:r>
            <a:r>
              <a:rPr lang="en-US" dirty="0" err="1"/>
              <a:t>DigiBarn's</a:t>
            </a:r>
            <a:r>
              <a:rPr lang="en-US" dirty="0"/>
              <a:t> Maze War 30 Year Retrospective (</a:t>
            </a:r>
            <a:r>
              <a:rPr lang="en-US" dirty="0" err="1"/>
              <a:t>Digibarn</a:t>
            </a:r>
            <a:r>
              <a:rPr lang="en-US" dirty="0"/>
              <a:t>, 2004)</a:t>
            </a:r>
            <a:r>
              <a:rPr lang="en-GB" dirty="0"/>
              <a:t> </a:t>
            </a:r>
            <a:endParaRPr lang="en-US" dirty="0"/>
          </a:p>
        </p:txBody>
      </p:sp>
      <p:pic>
        <p:nvPicPr>
          <p:cNvPr id="7" name="Picture 6" descr="A picture containing text, monitor, keyboard, electronics&#10;&#10;Description automatically generated">
            <a:extLst>
              <a:ext uri="{FF2B5EF4-FFF2-40B4-BE49-F238E27FC236}">
                <a16:creationId xmlns:a16="http://schemas.microsoft.com/office/drawing/2014/main" id="{38CD14A1-91A4-2EB8-1FA4-9163BB173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83" y="1772816"/>
            <a:ext cx="2664296" cy="363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79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BZFlag</a:t>
            </a:r>
            <a:endParaRPr lang="en-US" dirty="0"/>
          </a:p>
        </p:txBody>
      </p:sp>
      <p:pic>
        <p:nvPicPr>
          <p:cNvPr id="107521" name="Picture 1" descr="figure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5889203" cy="441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99792" y="6237312"/>
            <a:ext cx="3764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 screenshot of the current </a:t>
            </a:r>
            <a:r>
              <a:rPr lang="en-US" dirty="0" err="1"/>
              <a:t>BZFlag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27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628800"/>
            <a:ext cx="5472608" cy="38860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7584" y="5805264"/>
            <a:ext cx="8316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DOOM™ (</a:t>
            </a:r>
            <a:r>
              <a:rPr lang="en-US" b="1" dirty="0" err="1"/>
              <a:t>iD</a:t>
            </a:r>
            <a:r>
              <a:rPr lang="en-US" b="1" dirty="0"/>
              <a:t> Software) was the first multi-player first-person shooter to reach wide-spread public attention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40186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Understanding the application domain</a:t>
            </a:r>
          </a:p>
          <a:p>
            <a:r>
              <a:rPr lang="en-US" dirty="0"/>
              <a:t>Understanding the constraints the theoretical and practical constraints of distributed simulation over the Internet</a:t>
            </a:r>
          </a:p>
          <a:p>
            <a:r>
              <a:rPr lang="en-US" dirty="0"/>
              <a:t>Common strategies for mitigating constraints whilst satisfying</a:t>
            </a:r>
          </a:p>
          <a:p>
            <a:r>
              <a:rPr lang="en-US" dirty="0"/>
              <a:t>Practical tools for building networked virtual environments and networked games</a:t>
            </a:r>
          </a:p>
          <a:p>
            <a:r>
              <a:rPr lang="en-US" dirty="0"/>
              <a:t>Examples and literature that you can use to further your own knowledge</a:t>
            </a:r>
          </a:p>
        </p:txBody>
      </p:sp>
    </p:spTree>
    <p:extLst>
      <p:ext uri="{BB962C8B-B14F-4D97-AF65-F5344CB8AC3E}">
        <p14:creationId xmlns:p14="http://schemas.microsoft.com/office/powerpoint/2010/main" val="1443109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Quake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568" y="5103673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Quake (id Software) brought true 3D and was the basis for several licensed games. Left: the original Quake game. Right: Counter-Strike (Valve Software), originally a modification of the game Half-Life which was based on Quake engine.</a:t>
            </a:r>
            <a:r>
              <a:rPr lang="en-GB" dirty="0"/>
              <a:t> </a:t>
            </a:r>
            <a:endParaRPr lang="en-US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8105EF4-74C8-7B48-1007-F54AF3219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9"/>
          <a:stretch/>
        </p:blipFill>
        <p:spPr>
          <a:xfrm>
            <a:off x="-129075" y="1700808"/>
            <a:ext cx="1148287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7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Meridian 59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5157192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Meridian 59. Left: a view of the client. Right: an army of skeletons invades the Streets of </a:t>
            </a:r>
            <a:r>
              <a:rPr lang="en-US" dirty="0" err="1"/>
              <a:t>Tos</a:t>
            </a:r>
            <a:r>
              <a:rPr lang="en-US" dirty="0"/>
              <a:t>. This screenshot is from a more recent version of the client software.</a:t>
            </a:r>
            <a:r>
              <a:rPr lang="en-GB" dirty="0"/>
              <a:t> </a:t>
            </a:r>
            <a:endParaRPr lang="en-US" dirty="0"/>
          </a:p>
        </p:txBody>
      </p:sp>
      <p:pic>
        <p:nvPicPr>
          <p:cNvPr id="7" name="Picture 6" descr="A screenshot of a video game&#10;&#10;Description automatically generated">
            <a:extLst>
              <a:ext uri="{FF2B5EF4-FFF2-40B4-BE49-F238E27FC236}">
                <a16:creationId xmlns:a16="http://schemas.microsoft.com/office/drawing/2014/main" id="{45667C66-6812-E6FD-2CA5-80ED16EDF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58"/>
          <a:stretch/>
        </p:blipFill>
        <p:spPr>
          <a:xfrm>
            <a:off x="-438198" y="1612156"/>
            <a:ext cx="12336331" cy="325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84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Ultima</a:t>
            </a:r>
            <a:r>
              <a:rPr lang="en-US" dirty="0"/>
              <a:t> Online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772816"/>
            <a:ext cx="4896544" cy="36724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3608" y="56612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Pirates demanding tribute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95936" y="5661248"/>
            <a:ext cx="2070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(Schultz, A., 2009)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447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Worlds</a:t>
            </a:r>
          </a:p>
        </p:txBody>
      </p:sp>
      <p:sp>
        <p:nvSpPr>
          <p:cNvPr id="4" name="Rectangle 3"/>
          <p:cNvSpPr/>
          <p:nvPr/>
        </p:nvSpPr>
        <p:spPr>
          <a:xfrm>
            <a:off x="827584" y="5934670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Left: Map of </a:t>
            </a:r>
            <a:r>
              <a:rPr lang="en-US" dirty="0" err="1"/>
              <a:t>Alphaworld</a:t>
            </a:r>
            <a:r>
              <a:rPr lang="en-US" dirty="0"/>
              <a:t> in December 1996. Right: Map of </a:t>
            </a:r>
            <a:r>
              <a:rPr lang="en-US" dirty="0" err="1"/>
              <a:t>Alphaworld</a:t>
            </a:r>
            <a:r>
              <a:rPr lang="en-US" dirty="0"/>
              <a:t> in August 2001.</a:t>
            </a:r>
            <a:endParaRPr lang="en-GB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EB2E822-CA2E-6085-15CA-CB844106C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628800"/>
            <a:ext cx="11670681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139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ubtitle 1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r>
              <a:rPr lang="en-US">
                <a:latin typeface="Tw Cen MT" charset="0"/>
                <a:ea typeface="ＭＳ Ｐゴシック" charset="0"/>
                <a:cs typeface="ＭＳ Ｐゴシック" charset="0"/>
              </a:rPr>
              <a:t>Anthony Steed</a:t>
            </a:r>
          </a:p>
        </p:txBody>
      </p:sp>
      <p:sp>
        <p:nvSpPr>
          <p:cNvPr id="18434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i="1" dirty="0"/>
              <a:t>Networking Fundamentals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6978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Networking Fundamentals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Basic Internet technologies</a:t>
            </a:r>
          </a:p>
          <a:p>
            <a:r>
              <a:rPr lang="en-GB" dirty="0"/>
              <a:t>Basic networking strategies</a:t>
            </a:r>
          </a:p>
          <a:p>
            <a:r>
              <a:rPr lang="en-GB" dirty="0"/>
              <a:t>Why are all types of networked graphics “non-standard” networking applications?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9695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Internet Technologies</a:t>
            </a:r>
          </a:p>
        </p:txBody>
      </p:sp>
    </p:spTree>
    <p:extLst>
      <p:ext uri="{BB962C8B-B14F-4D97-AF65-F5344CB8AC3E}">
        <p14:creationId xmlns:p14="http://schemas.microsoft.com/office/powerpoint/2010/main" val="23438727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Introduction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Networks at the heart of </a:t>
            </a:r>
            <a:r>
              <a:rPr lang="en-GB" i="1">
                <a:latin typeface="Arial" charset="0"/>
                <a:ea typeface="ＭＳ Ｐゴシック" charset="0"/>
                <a:cs typeface="ＭＳ Ｐゴシック" charset="0"/>
              </a:rPr>
              <a:t>networked</a:t>
            </a:r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 VR</a:t>
            </a:r>
          </a:p>
          <a:p>
            <a:pPr eaLnBrk="1" hangingPunct="1"/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Many network protocols are out there</a:t>
            </a:r>
          </a:p>
          <a:p>
            <a:pPr lvl="1" eaLnBrk="1" hangingPunct="1"/>
            <a:r>
              <a:rPr lang="en-GB">
                <a:latin typeface="Arial" charset="0"/>
                <a:ea typeface="ＭＳ Ｐゴシック" charset="0"/>
              </a:rPr>
              <a:t>TCP, UDP, multicast, RTP, etc</a:t>
            </a:r>
          </a:p>
          <a:p>
            <a:pPr lvl="1" eaLnBrk="1" hangingPunct="1"/>
            <a:r>
              <a:rPr lang="en-GB">
                <a:latin typeface="Arial" charset="0"/>
                <a:ea typeface="ＭＳ Ｐゴシック" charset="0"/>
              </a:rPr>
              <a:t>Choice based on needs</a:t>
            </a:r>
          </a:p>
          <a:p>
            <a:pPr eaLnBrk="1" hangingPunct="1"/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Properties of the Internet</a:t>
            </a:r>
          </a:p>
          <a:p>
            <a:pPr eaLnBrk="1" hangingPunct="1">
              <a:buFontTx/>
              <a:buNone/>
            </a:pPr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D6DCFAA-3953-2C4C-B223-4A2D4A7B626B}" type="slidenum">
              <a:rPr lang="en-GB" sz="1400"/>
              <a:pPr eaLnBrk="1" hangingPunct="1"/>
              <a:t>37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8052588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IP Stack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233CA5-6027-EB4D-9C07-738F0251530C}" type="slidenum">
              <a:rPr lang="en-GB" sz="1400"/>
              <a:pPr eaLnBrk="1" hangingPunct="1"/>
              <a:t>38</a:t>
            </a:fld>
            <a:endParaRPr lang="en-GB" sz="1400"/>
          </a:p>
        </p:txBody>
      </p:sp>
      <p:sp>
        <p:nvSpPr>
          <p:cNvPr id="27" name="Rectangle 26"/>
          <p:cNvSpPr/>
          <p:nvPr/>
        </p:nvSpPr>
        <p:spPr bwMode="auto">
          <a:xfrm>
            <a:off x="785813" y="1928813"/>
            <a:ext cx="2073275" cy="8112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Application</a:t>
            </a:r>
            <a:endParaRPr lang="en-GB" sz="1100" b="1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85813" y="2746374"/>
            <a:ext cx="2073275" cy="8112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Transport</a:t>
            </a:r>
            <a:endParaRPr lang="en-GB" sz="1100" b="1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85813" y="3557588"/>
            <a:ext cx="2073275" cy="8112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Network</a:t>
            </a:r>
            <a:endParaRPr lang="en-GB" sz="1100" b="1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85813" y="4371975"/>
            <a:ext cx="2073275" cy="8112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Link</a:t>
            </a:r>
            <a:endParaRPr lang="en-GB" sz="1100" b="1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85813" y="5189538"/>
            <a:ext cx="2073275" cy="8112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Physical</a:t>
            </a:r>
            <a:endParaRPr lang="en-GB" sz="1100" b="1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203825" y="1928813"/>
            <a:ext cx="3154363" cy="8112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DHCP, DIS, DNS, FTP, HTTP, IMAP, RTP, SMTP, SSH, Telnet</a:t>
            </a:r>
            <a:endParaRPr lang="en-GB" sz="1100" b="1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203825" y="2746374"/>
            <a:ext cx="3154363" cy="8112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TCP, UDP, RSVP</a:t>
            </a:r>
            <a:endParaRPr lang="en-GB" sz="1100" b="1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203825" y="3557588"/>
            <a:ext cx="3154363" cy="8112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IP, ICMP, IGMP</a:t>
            </a:r>
            <a:endParaRPr lang="en-GB" sz="1100" b="1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203825" y="4371975"/>
            <a:ext cx="3154363" cy="8112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Ethernet, 802.11, ADSL</a:t>
            </a:r>
            <a:endParaRPr lang="en-GB" sz="1100" b="1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203825" y="5189538"/>
            <a:ext cx="3154363" cy="8112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copper wires, fibre-optic cable, radio waves</a:t>
            </a:r>
          </a:p>
        </p:txBody>
      </p:sp>
    </p:spTree>
    <p:extLst>
      <p:ext uri="{BB962C8B-B14F-4D97-AF65-F5344CB8AC3E}">
        <p14:creationId xmlns:p14="http://schemas.microsoft.com/office/powerpoint/2010/main" val="8692232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55776" y="1844824"/>
            <a:ext cx="1643062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Message</a:t>
            </a:r>
            <a:endParaRPr lang="en-GB" sz="1600" b="1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7784" y="2708920"/>
            <a:ext cx="1643062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Segment</a:t>
            </a:r>
            <a:endParaRPr lang="en-GB" sz="1600" b="1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27784" y="3501008"/>
            <a:ext cx="1643062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Packet</a:t>
            </a:r>
            <a:endParaRPr lang="en-GB" sz="1600" b="1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5776" y="4293096"/>
            <a:ext cx="1643062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Frame</a:t>
            </a:r>
            <a:endParaRPr lang="en-GB" sz="1600" b="1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83969" y="1772816"/>
            <a:ext cx="4733130" cy="3168352"/>
            <a:chOff x="4283969" y="2496890"/>
            <a:chExt cx="4733130" cy="1998662"/>
          </a:xfrm>
        </p:grpSpPr>
        <p:sp>
          <p:nvSpPr>
            <p:cNvPr id="10" name="Rectangle 9"/>
            <p:cNvSpPr/>
            <p:nvPr/>
          </p:nvSpPr>
          <p:spPr>
            <a:xfrm>
              <a:off x="6588224" y="2496890"/>
              <a:ext cx="1714500" cy="4984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Application Data</a:t>
              </a:r>
              <a:endParaRPr lang="en-GB"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24129" y="2998540"/>
              <a:ext cx="864096" cy="4984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000" b="1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Transport </a:t>
              </a:r>
            </a:p>
            <a:p>
              <a:pPr algn="ctr"/>
              <a:r>
                <a:rPr lang="en-GB" sz="1000" b="1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Header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24129" y="3497015"/>
              <a:ext cx="2578596" cy="4984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004048" y="3997077"/>
              <a:ext cx="3298676" cy="4984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588224" y="2996952"/>
              <a:ext cx="1714500" cy="4984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04049" y="3498602"/>
              <a:ext cx="720080" cy="4984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Network</a:t>
              </a:r>
            </a:p>
            <a:p>
              <a:pPr algn="ctr"/>
              <a:r>
                <a:rPr lang="en-GB" sz="1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Header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283969" y="3997077"/>
              <a:ext cx="720079" cy="4984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Link</a:t>
              </a:r>
            </a:p>
            <a:p>
              <a:pPr algn="ctr"/>
              <a:r>
                <a:rPr lang="en-GB" sz="1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Header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302724" y="3997077"/>
              <a:ext cx="714375" cy="4984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Link Footer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724129" y="3495427"/>
              <a:ext cx="864096" cy="498475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724129" y="3997077"/>
              <a:ext cx="864096" cy="498475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448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charset="0"/>
                <a:ea typeface="ＭＳ Ｐゴシック" charset="0"/>
                <a:cs typeface="ＭＳ Ｐゴシック" charset="0"/>
              </a:rPr>
              <a:t>From Messages to Frames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9512" y="1700808"/>
            <a:ext cx="2073275" cy="4071937"/>
            <a:chOff x="179512" y="1700808"/>
            <a:chExt cx="2073275" cy="4071937"/>
          </a:xfrm>
        </p:grpSpPr>
        <p:sp>
          <p:nvSpPr>
            <p:cNvPr id="20" name="Rectangle 19"/>
            <p:cNvSpPr/>
            <p:nvPr/>
          </p:nvSpPr>
          <p:spPr bwMode="auto">
            <a:xfrm>
              <a:off x="179512" y="1700808"/>
              <a:ext cx="2073275" cy="81121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Application</a:t>
              </a:r>
              <a:endParaRPr lang="en-GB" sz="11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79512" y="2518369"/>
              <a:ext cx="2073275" cy="81121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Transport</a:t>
              </a:r>
              <a:endParaRPr lang="en-GB" sz="11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79512" y="3329583"/>
              <a:ext cx="2073275" cy="81121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Network</a:t>
              </a:r>
              <a:endParaRPr lang="en-GB" sz="11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79512" y="4143970"/>
              <a:ext cx="2073275" cy="81121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Link</a:t>
              </a:r>
              <a:endParaRPr lang="en-GB" sz="11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79512" y="4961533"/>
              <a:ext cx="2073275" cy="81121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Physical</a:t>
              </a:r>
              <a:endParaRPr lang="en-GB" sz="11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32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1 </a:t>
            </a:r>
            <a:r>
              <a:rPr lang="en-GB" dirty="0"/>
              <a:t>(9:00 – 10:30)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i="1" dirty="0"/>
              <a:t>Introduction</a:t>
            </a:r>
            <a:endParaRPr lang="en-GB" dirty="0"/>
          </a:p>
          <a:p>
            <a:r>
              <a:rPr lang="en-GB" dirty="0"/>
              <a:t>  - What are networked graphics?</a:t>
            </a:r>
          </a:p>
          <a:p>
            <a:r>
              <a:rPr lang="en-GB" dirty="0"/>
              <a:t>  - Potted history of networked graphics</a:t>
            </a:r>
          </a:p>
          <a:p>
            <a:r>
              <a:rPr lang="en-GB" i="1" dirty="0"/>
              <a:t>Networking Fundamentals</a:t>
            </a:r>
            <a:endParaRPr lang="en-GB" dirty="0"/>
          </a:p>
          <a:p>
            <a:r>
              <a:rPr lang="en-GB" dirty="0"/>
              <a:t>  - Basic Internet technologies</a:t>
            </a:r>
          </a:p>
          <a:p>
            <a:r>
              <a:rPr lang="en-GB" dirty="0"/>
              <a:t>  - Basic networking strategies </a:t>
            </a:r>
          </a:p>
          <a:p>
            <a:r>
              <a:rPr lang="en-GB" dirty="0"/>
              <a:t>  - Why are all types of networked graphics “non-standard” networking applications?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516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Application Layer</a:t>
            </a:r>
          </a:p>
        </p:txBody>
      </p:sp>
    </p:spTree>
    <p:extLst>
      <p:ext uri="{BB962C8B-B14F-4D97-AF65-F5344CB8AC3E}">
        <p14:creationId xmlns:p14="http://schemas.microsoft.com/office/powerpoint/2010/main" val="21542530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Layer Protocols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Determine what </a:t>
            </a:r>
            <a:r>
              <a:rPr lang="en-US" i="1" dirty="0"/>
              <a:t>messages</a:t>
            </a:r>
            <a:r>
              <a:rPr lang="en-US" dirty="0"/>
              <a:t> are sent between applications</a:t>
            </a:r>
          </a:p>
          <a:p>
            <a:pPr lvl="1"/>
            <a:r>
              <a:rPr lang="en-US" dirty="0"/>
              <a:t>Messages defined by </a:t>
            </a:r>
            <a:r>
              <a:rPr lang="en-US" i="1" dirty="0"/>
              <a:t>syntax</a:t>
            </a:r>
            <a:r>
              <a:rPr lang="en-US" dirty="0"/>
              <a:t> and </a:t>
            </a:r>
            <a:r>
              <a:rPr lang="en-US" i="1" dirty="0"/>
              <a:t>semantics</a:t>
            </a:r>
            <a:endParaRPr lang="en-US" dirty="0"/>
          </a:p>
          <a:p>
            <a:r>
              <a:rPr lang="en-US" dirty="0"/>
              <a:t>Various standards for messages, typically set by RFCs (Requests for Comments) hosted by the IETF (Internet Engineering Task Force)</a:t>
            </a:r>
          </a:p>
          <a:p>
            <a:pPr marL="366713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03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E.G. HTTP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If you connect to </a:t>
            </a:r>
            <a:r>
              <a:rPr lang="en-US" b="1" i="1" dirty="0"/>
              <a:t>Host</a:t>
            </a:r>
            <a:r>
              <a:rPr lang="en-US" i="1" dirty="0"/>
              <a:t> </a:t>
            </a:r>
            <a:r>
              <a:rPr lang="en-US" dirty="0" err="1"/>
              <a:t>www.cs.ucl.ac.uk</a:t>
            </a:r>
            <a:r>
              <a:rPr lang="en-US" i="1" dirty="0"/>
              <a:t> </a:t>
            </a:r>
            <a:r>
              <a:rPr lang="en-US" dirty="0"/>
              <a:t>at</a:t>
            </a:r>
            <a:r>
              <a:rPr lang="en-US" i="1" dirty="0"/>
              <a:t> </a:t>
            </a:r>
            <a:r>
              <a:rPr lang="en-US" b="1" i="1" dirty="0"/>
              <a:t>Port</a:t>
            </a:r>
            <a:r>
              <a:rPr lang="en-US" i="1" dirty="0"/>
              <a:t> </a:t>
            </a:r>
            <a:r>
              <a:rPr lang="en-US" dirty="0"/>
              <a:t>80</a:t>
            </a:r>
          </a:p>
          <a:p>
            <a:r>
              <a:rPr lang="en-US" dirty="0"/>
              <a:t>And then issue (type!) in ASCII the following message:</a:t>
            </a:r>
          </a:p>
          <a:p>
            <a:endParaRPr lang="en-US" dirty="0"/>
          </a:p>
          <a:p>
            <a:pPr marL="1098550" lvl="3" indent="0">
              <a:buNone/>
            </a:pPr>
            <a:r>
              <a:rPr lang="en-US" dirty="0"/>
              <a:t>GET /staff/</a:t>
            </a:r>
            <a:r>
              <a:rPr lang="en-US" dirty="0" err="1"/>
              <a:t>A.Steed</a:t>
            </a:r>
            <a:r>
              <a:rPr lang="en-US" dirty="0"/>
              <a:t>/ HTTP/1.1</a:t>
            </a:r>
            <a:endParaRPr lang="en-GB" dirty="0"/>
          </a:p>
          <a:p>
            <a:pPr marL="1098550" lvl="3" indent="0">
              <a:buNone/>
            </a:pPr>
            <a:r>
              <a:rPr lang="en-US" dirty="0"/>
              <a:t>Host: </a:t>
            </a:r>
            <a:r>
              <a:rPr lang="en-US" dirty="0" err="1"/>
              <a:t>www.cs.ucl.ac.uk</a:t>
            </a:r>
            <a:endParaRPr lang="en-GB" dirty="0"/>
          </a:p>
          <a:p>
            <a:endParaRPr lang="en-US" dirty="0"/>
          </a:p>
          <a:p>
            <a:r>
              <a:rPr lang="en-US" dirty="0"/>
              <a:t>And issues (type) two carriage returns</a:t>
            </a:r>
          </a:p>
          <a:p>
            <a:r>
              <a:rPr lang="en-US" dirty="0"/>
              <a:t>You get …</a:t>
            </a:r>
          </a:p>
        </p:txBody>
      </p:sp>
    </p:spTree>
    <p:extLst>
      <p:ext uri="{BB962C8B-B14F-4D97-AF65-F5344CB8AC3E}">
        <p14:creationId xmlns:p14="http://schemas.microsoft.com/office/powerpoint/2010/main" val="14916926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/>
              <a:t>HTTP/1.0 200 Document follows</a:t>
            </a:r>
            <a:endParaRPr lang="en-GB" sz="1400" dirty="0"/>
          </a:p>
          <a:p>
            <a:pPr marL="0" indent="0">
              <a:buNone/>
            </a:pPr>
            <a:r>
              <a:rPr lang="en-US" sz="1400" dirty="0"/>
              <a:t>MIME-Version: 1.0</a:t>
            </a:r>
            <a:endParaRPr lang="en-GB" sz="1400" dirty="0"/>
          </a:p>
          <a:p>
            <a:pPr marL="0" indent="0">
              <a:buNone/>
            </a:pPr>
            <a:r>
              <a:rPr lang="en-US" sz="1400" dirty="0"/>
              <a:t>Server: CERN/3.0</a:t>
            </a:r>
            <a:endParaRPr lang="en-GB" sz="1400" dirty="0"/>
          </a:p>
          <a:p>
            <a:pPr marL="0" indent="0">
              <a:buNone/>
            </a:pPr>
            <a:r>
              <a:rPr lang="en-US" sz="1400" dirty="0"/>
              <a:t>Date: Sun, 08 Feb 2009 15:25:18 GMT</a:t>
            </a:r>
            <a:endParaRPr lang="en-GB" sz="1400" dirty="0"/>
          </a:p>
          <a:p>
            <a:pPr marL="0" indent="0">
              <a:buNone/>
            </a:pPr>
            <a:r>
              <a:rPr lang="en-US" sz="1400" dirty="0"/>
              <a:t>Content-Type: text/html</a:t>
            </a:r>
            <a:endParaRPr lang="en-GB" sz="1400" dirty="0"/>
          </a:p>
          <a:p>
            <a:pPr marL="0" indent="0">
              <a:buNone/>
            </a:pPr>
            <a:r>
              <a:rPr lang="en-US" sz="1400" dirty="0"/>
              <a:t>Content-Length: 16150</a:t>
            </a:r>
            <a:endParaRPr lang="en-GB" sz="1400" dirty="0"/>
          </a:p>
          <a:p>
            <a:pPr marL="0" indent="0">
              <a:buNone/>
            </a:pPr>
            <a:r>
              <a:rPr lang="en-US" sz="1400" dirty="0"/>
              <a:t>Last-Modified: Wed, 21 Jan 2009 17:42:00 GMT</a:t>
            </a:r>
            <a:endParaRPr lang="en-GB" sz="1400" dirty="0"/>
          </a:p>
          <a:p>
            <a:pPr marL="0" indent="0">
              <a:buNone/>
            </a:pPr>
            <a:r>
              <a:rPr lang="en-US" sz="1400" dirty="0"/>
              <a:t> </a:t>
            </a:r>
            <a:endParaRPr lang="en-GB" sz="1400" dirty="0"/>
          </a:p>
          <a:p>
            <a:pPr marL="0" indent="0">
              <a:buNone/>
            </a:pPr>
            <a:r>
              <a:rPr lang="en-US" sz="1400" dirty="0"/>
              <a:t>&lt;?xml version="1.0" encoding="iso-8859-1"?&gt;</a:t>
            </a:r>
            <a:endParaRPr lang="en-GB" sz="1400" dirty="0"/>
          </a:p>
          <a:p>
            <a:pPr marL="0" indent="0">
              <a:buNone/>
            </a:pPr>
            <a:r>
              <a:rPr lang="en-US" sz="1400" dirty="0"/>
              <a:t>&lt;!DOCTYPE html PUBLIC "-//W3C//DTD XHTML 1.0 Transitional//EN" "http://www.w3.org/TR/xhtml1/DTD/xhtml1-transitional.dtd"&gt;</a:t>
            </a:r>
            <a:endParaRPr lang="en-GB" sz="1400" dirty="0"/>
          </a:p>
          <a:p>
            <a:pPr marL="0" indent="0">
              <a:buNone/>
            </a:pPr>
            <a:r>
              <a:rPr lang="en-US" sz="1400" dirty="0"/>
              <a:t>&lt;html </a:t>
            </a:r>
            <a:r>
              <a:rPr lang="en-US" sz="1400" dirty="0" err="1"/>
              <a:t>xmlns</a:t>
            </a:r>
            <a:r>
              <a:rPr lang="en-US" sz="1400" dirty="0"/>
              <a:t>="http://www.w3.org/1999/</a:t>
            </a:r>
            <a:r>
              <a:rPr lang="en-US" sz="1400" dirty="0" err="1"/>
              <a:t>xhtml</a:t>
            </a:r>
            <a:r>
              <a:rPr lang="en-US" sz="1400" dirty="0"/>
              <a:t>" </a:t>
            </a:r>
            <a:r>
              <a:rPr lang="en-US" sz="1400" dirty="0" err="1"/>
              <a:t>lang</a:t>
            </a:r>
            <a:r>
              <a:rPr lang="en-US" sz="1400" dirty="0"/>
              <a:t>="en" </a:t>
            </a:r>
            <a:r>
              <a:rPr lang="en-US" sz="1400" dirty="0" err="1"/>
              <a:t>dir</a:t>
            </a:r>
            <a:r>
              <a:rPr lang="en-US" sz="1400" dirty="0"/>
              <a:t>="</a:t>
            </a:r>
            <a:r>
              <a:rPr lang="en-US" sz="1400" dirty="0" err="1"/>
              <a:t>ltr</a:t>
            </a:r>
            <a:r>
              <a:rPr lang="en-US" sz="1400" dirty="0"/>
              <a:t>"&gt;</a:t>
            </a:r>
            <a:endParaRPr lang="en-GB" sz="1400" dirty="0"/>
          </a:p>
          <a:p>
            <a:pPr marL="0" indent="0">
              <a:buNone/>
            </a:pPr>
            <a:r>
              <a:rPr lang="en-US" sz="1400" dirty="0"/>
              <a:t>&lt;head&gt;</a:t>
            </a:r>
            <a:endParaRPr lang="en-GB" sz="1400" dirty="0"/>
          </a:p>
          <a:p>
            <a:pPr marL="0" indent="0">
              <a:buNone/>
            </a:pPr>
            <a:r>
              <a:rPr lang="en-US" sz="1400" dirty="0"/>
              <a:t>&lt;meta http-</a:t>
            </a:r>
            <a:r>
              <a:rPr lang="en-US" sz="1400" dirty="0" err="1"/>
              <a:t>equiv</a:t>
            </a:r>
            <a:r>
              <a:rPr lang="en-US" sz="1400" dirty="0"/>
              <a:t>="Content-Type" content="text/html; charset=iso-8859-1" /&gt;</a:t>
            </a:r>
            <a:endParaRPr lang="en-GB" sz="1400" dirty="0"/>
          </a:p>
          <a:p>
            <a:pPr marL="0" indent="0">
              <a:buNone/>
            </a:pPr>
            <a:r>
              <a:rPr lang="en-US" sz="1400" dirty="0"/>
              <a:t>&lt;meta name="keywords" content="A. Steed, Anthony Steed, Department of Computer Science, University College London, virtual environments, virtual reality, computer graphics" /&gt;</a:t>
            </a:r>
            <a:endParaRPr lang="en-GB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2709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Protocol Descriptions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Often ASCII preamble with binary assets inserted at known or marked positions</a:t>
            </a:r>
          </a:p>
          <a:p>
            <a:r>
              <a:rPr lang="en-US" dirty="0"/>
              <a:t>Some messages are designed to be carried over a reliable stream and are of unknown length (likely to be over TCP)</a:t>
            </a:r>
          </a:p>
          <a:p>
            <a:r>
              <a:rPr lang="en-US" dirty="0"/>
              <a:t>Some messages are small and it is not important if they get lost (likely to be over UDP)</a:t>
            </a:r>
          </a:p>
        </p:txBody>
      </p:sp>
    </p:spTree>
    <p:extLst>
      <p:ext uri="{BB962C8B-B14F-4D97-AF65-F5344CB8AC3E}">
        <p14:creationId xmlns:p14="http://schemas.microsoft.com/office/powerpoint/2010/main" val="14556943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>
                <a:latin typeface="Tw Cen MT" charset="0"/>
                <a:ea typeface="ＭＳ Ｐゴシック" charset="0"/>
                <a:cs typeface="ＭＳ Ｐゴシック" charset="0"/>
              </a:rPr>
              <a:t>Common Application Protocols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660273"/>
              </p:ext>
            </p:extLst>
          </p:nvPr>
        </p:nvGraphicFramePr>
        <p:xfrm>
          <a:off x="827584" y="1628800"/>
          <a:ext cx="10179283" cy="511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38800" imgH="2832100" progId="Word.Document.12">
                  <p:link updateAutomatic="1"/>
                </p:oleObj>
              </mc:Choice>
              <mc:Fallback>
                <p:oleObj name="Document" r:id="rId2" imgW="5638800" imgH="28321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7584" y="1628800"/>
                        <a:ext cx="10179283" cy="5112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43207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Name Service (DNS)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Maps fully qualified domain names (</a:t>
            </a:r>
            <a:r>
              <a:rPr lang="en-US" dirty="0" err="1"/>
              <a:t>narok.cs.ucl.ac.uk</a:t>
            </a:r>
            <a:r>
              <a:rPr lang="en-US" dirty="0"/>
              <a:t>) to their IP addresses (128.16.5.123)</a:t>
            </a:r>
          </a:p>
          <a:p>
            <a:r>
              <a:rPr lang="en-US" dirty="0"/>
              <a:t>Is a network service, thus takes time</a:t>
            </a:r>
          </a:p>
          <a:p>
            <a:r>
              <a:rPr lang="en-US" dirty="0"/>
              <a:t>Time is variable because it</a:t>
            </a:r>
            <a:r>
              <a:rPr lang="fr-FR" dirty="0"/>
              <a:t>’</a:t>
            </a:r>
            <a:r>
              <a:rPr lang="en-US" dirty="0"/>
              <a:t>s a hierarchical search</a:t>
            </a:r>
          </a:p>
          <a:p>
            <a:r>
              <a:rPr lang="en-US" dirty="0"/>
              <a:t>Local DNS caches query responses for a time (e.g. 24 hours)</a:t>
            </a:r>
          </a:p>
          <a:p>
            <a:r>
              <a:rPr lang="en-US" dirty="0"/>
              <a:t>Otherwise needs to query a </a:t>
            </a:r>
            <a:r>
              <a:rPr lang="en-US"/>
              <a:t>canonical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5700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>
                <a:latin typeface="Tw Cen MT" charset="0"/>
                <a:ea typeface="ＭＳ Ｐゴシック" charset="0"/>
                <a:cs typeface="ＭＳ Ｐゴシック" charset="0"/>
              </a:rPr>
              <a:t>TRANSPORT LAYER</a:t>
            </a:r>
          </a:p>
        </p:txBody>
      </p:sp>
    </p:spTree>
    <p:extLst>
      <p:ext uri="{BB962C8B-B14F-4D97-AF65-F5344CB8AC3E}">
        <p14:creationId xmlns:p14="http://schemas.microsoft.com/office/powerpoint/2010/main" val="33466042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 Protocols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User Datagram Protocol (UDP)</a:t>
            </a:r>
          </a:p>
          <a:p>
            <a:pPr lvl="1"/>
            <a:r>
              <a:rPr lang="en-US" dirty="0"/>
              <a:t>Send a message (datagram) and forget about it</a:t>
            </a:r>
          </a:p>
          <a:p>
            <a:pPr lvl="1"/>
            <a:r>
              <a:rPr lang="en-US" dirty="0"/>
              <a:t>No guaranteed delivery</a:t>
            </a:r>
          </a:p>
          <a:p>
            <a:pPr lvl="1"/>
            <a:r>
              <a:rPr lang="en-US" dirty="0"/>
              <a:t>No guaranteed ordering</a:t>
            </a:r>
          </a:p>
          <a:p>
            <a:r>
              <a:rPr lang="en-US" dirty="0"/>
              <a:t>Transmission Control Protocol (TCP)</a:t>
            </a:r>
          </a:p>
          <a:p>
            <a:pPr lvl="1"/>
            <a:r>
              <a:rPr lang="en-US" dirty="0"/>
              <a:t>Guaranteed, in-order stream of data from one host to another</a:t>
            </a:r>
          </a:p>
        </p:txBody>
      </p:sp>
    </p:spTree>
    <p:extLst>
      <p:ext uri="{BB962C8B-B14F-4D97-AF65-F5344CB8AC3E}">
        <p14:creationId xmlns:p14="http://schemas.microsoft.com/office/powerpoint/2010/main" val="14311926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to End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802335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7544" y="544522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Only the sender and receiver understand TCP or UDP (or other same or higher-level protocols). The other </a:t>
            </a:r>
            <a:r>
              <a:rPr lang="en-US" i="1" dirty="0"/>
              <a:t>routers</a:t>
            </a:r>
            <a:r>
              <a:rPr lang="en-US" dirty="0"/>
              <a:t> in the Internet do not.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23812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2 </a:t>
            </a:r>
            <a:r>
              <a:rPr lang="en-GB" dirty="0"/>
              <a:t>(11:00 –12:30)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i="1" dirty="0"/>
              <a:t>Actual Internet Performance</a:t>
            </a:r>
            <a:endParaRPr lang="en-GB" dirty="0"/>
          </a:p>
          <a:p>
            <a:r>
              <a:rPr lang="en-GB" dirty="0"/>
              <a:t> - What bandwidth can we expect?</a:t>
            </a:r>
          </a:p>
          <a:p>
            <a:r>
              <a:rPr lang="en-GB" dirty="0"/>
              <a:t> - Sources of latency</a:t>
            </a:r>
          </a:p>
          <a:p>
            <a:r>
              <a:rPr lang="en-GB" dirty="0"/>
              <a:t> - What other issues must we consider?</a:t>
            </a:r>
          </a:p>
          <a:p>
            <a:r>
              <a:rPr lang="en-GB" i="1" dirty="0"/>
              <a:t>Requirements and Constraints</a:t>
            </a:r>
            <a:endParaRPr lang="en-GB" dirty="0"/>
          </a:p>
          <a:p>
            <a:r>
              <a:rPr lang="en-GB" dirty="0"/>
              <a:t> - Requirements on consistency</a:t>
            </a:r>
          </a:p>
          <a:p>
            <a:r>
              <a:rPr lang="en-GB" dirty="0"/>
              <a:t> - Requirements on latency</a:t>
            </a:r>
          </a:p>
          <a:p>
            <a:r>
              <a:rPr lang="en-GB" dirty="0"/>
              <a:t> - User response to inconsistency and latency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885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All hosts on the Internet have an IP address</a:t>
            </a:r>
          </a:p>
          <a:p>
            <a:r>
              <a:rPr lang="en-US" dirty="0"/>
              <a:t>How does the network know which program wants it?</a:t>
            </a:r>
          </a:p>
          <a:p>
            <a:r>
              <a:rPr lang="en-US" dirty="0"/>
              <a:t>You additionally need (for UDP and TCP) a port number</a:t>
            </a:r>
          </a:p>
          <a:p>
            <a:pPr lvl="1"/>
            <a:r>
              <a:rPr lang="en-US" dirty="0"/>
              <a:t>These are 16 bits numbers, so must lie in the range 0-65535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Some are reserved, see later</a:t>
            </a:r>
            <a:endParaRPr lang="en-US" dirty="0"/>
          </a:p>
          <a:p>
            <a:r>
              <a:rPr lang="en-US" dirty="0"/>
              <a:t>Processes listen for incoming UDP packets</a:t>
            </a:r>
          </a:p>
          <a:p>
            <a:r>
              <a:rPr lang="en-US" dirty="0"/>
              <a:t>Need to check the packet for consistency</a:t>
            </a:r>
          </a:p>
        </p:txBody>
      </p:sp>
    </p:spTree>
    <p:extLst>
      <p:ext uri="{BB962C8B-B14F-4D97-AF65-F5344CB8AC3E}">
        <p14:creationId xmlns:p14="http://schemas.microsoft.com/office/powerpoint/2010/main" val="21512931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990725"/>
          <a:ext cx="6096000" cy="2124393"/>
        </p:xfrm>
        <a:graphic>
          <a:graphicData uri="http://schemas.openxmlformats.org/drawingml/2006/table">
            <a:tbl>
              <a:tblPr/>
              <a:tblGrid>
                <a:gridCol w="833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3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9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Bits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0                                        15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16                                     31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0-31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Source 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Destination 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32-63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Checksum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64+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UDP Segment Layout</a:t>
            </a:r>
          </a:p>
        </p:txBody>
      </p:sp>
    </p:spTree>
    <p:extLst>
      <p:ext uri="{BB962C8B-B14F-4D97-AF65-F5344CB8AC3E}">
        <p14:creationId xmlns:p14="http://schemas.microsoft.com/office/powerpoint/2010/main" val="2390549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4438" y="3114675"/>
            <a:ext cx="1643062" cy="4984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Transport</a:t>
            </a:r>
            <a:endParaRPr lang="en-GB" sz="1400" b="1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4438" y="3613150"/>
            <a:ext cx="1643062" cy="4984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Network</a:t>
            </a:r>
            <a:endParaRPr lang="en-GB" sz="1400" b="1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4438" y="4113213"/>
            <a:ext cx="1643062" cy="4984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Link</a:t>
            </a:r>
            <a:endParaRPr lang="en-GB" sz="1400" b="1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29250" y="3113088"/>
            <a:ext cx="1643063" cy="4984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Transport</a:t>
            </a:r>
            <a:endParaRPr lang="en-GB" sz="1400" b="1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29250" y="3611563"/>
            <a:ext cx="1643063" cy="4984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Network</a:t>
            </a:r>
            <a:endParaRPr lang="en-GB" sz="1400" b="1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29250" y="4111625"/>
            <a:ext cx="1643063" cy="4984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Link</a:t>
            </a:r>
            <a:endParaRPr lang="en-GB" sz="1400" b="1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570831" y="4183857"/>
            <a:ext cx="2143125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643188" y="5256213"/>
            <a:ext cx="2928937" cy="158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 flipH="1" flipV="1">
            <a:off x="4571206" y="4183857"/>
            <a:ext cx="2143125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714875" y="5256213"/>
            <a:ext cx="928688" cy="158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214438" y="1827213"/>
            <a:ext cx="1643062" cy="4984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Application</a:t>
            </a:r>
            <a:endParaRPr lang="en-GB" sz="1400" b="1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29125" y="1827213"/>
            <a:ext cx="1643063" cy="4984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Application</a:t>
            </a:r>
            <a:endParaRPr lang="en-GB" sz="1400" b="1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357938" y="1827213"/>
            <a:ext cx="1643062" cy="4984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Application</a:t>
            </a:r>
            <a:endParaRPr lang="en-GB" sz="1400" b="1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37" name="Straight Arrow Connector 36"/>
          <p:cNvCxnSpPr>
            <a:endCxn id="33" idx="2"/>
          </p:cNvCxnSpPr>
          <p:nvPr/>
        </p:nvCxnSpPr>
        <p:spPr>
          <a:xfrm rot="16200000" flipV="1">
            <a:off x="5053807" y="2523331"/>
            <a:ext cx="787400" cy="39211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2249487" y="2719388"/>
            <a:ext cx="785813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4714081" y="4183857"/>
            <a:ext cx="2143125" cy="1588"/>
          </a:xfrm>
          <a:prstGeom prst="straightConnector1">
            <a:avLst/>
          </a:prstGeom>
          <a:ln w="508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786438" y="5256213"/>
            <a:ext cx="2143125" cy="1587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4" idx="2"/>
          </p:cNvCxnSpPr>
          <p:nvPr/>
        </p:nvCxnSpPr>
        <p:spPr>
          <a:xfrm flipV="1">
            <a:off x="5786438" y="2325688"/>
            <a:ext cx="1393825" cy="787400"/>
          </a:xfrm>
          <a:prstGeom prst="straightConnector1">
            <a:avLst/>
          </a:prstGeom>
          <a:ln w="508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8" name="TextBox 67"/>
          <p:cNvSpPr txBox="1">
            <a:spLocks noChangeArrowheads="1"/>
          </p:cNvSpPr>
          <p:nvPr/>
        </p:nvSpPr>
        <p:spPr bwMode="auto">
          <a:xfrm>
            <a:off x="0" y="2514600"/>
            <a:ext cx="171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en-GB"/>
              <a:t>Source Port = </a:t>
            </a:r>
            <a:r>
              <a:rPr lang="en-GB" i="1"/>
              <a:t>Port1</a:t>
            </a:r>
          </a:p>
        </p:txBody>
      </p:sp>
      <p:sp>
        <p:nvSpPr>
          <p:cNvPr id="27669" name="TextBox 68"/>
          <p:cNvSpPr txBox="1">
            <a:spLocks noChangeArrowheads="1"/>
          </p:cNvSpPr>
          <p:nvPr/>
        </p:nvSpPr>
        <p:spPr bwMode="auto">
          <a:xfrm>
            <a:off x="3429000" y="2514600"/>
            <a:ext cx="2071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en-GB"/>
              <a:t>Destination Port = </a:t>
            </a:r>
            <a:r>
              <a:rPr lang="en-GB" i="1"/>
              <a:t>Port2</a:t>
            </a:r>
          </a:p>
        </p:txBody>
      </p:sp>
      <p:sp>
        <p:nvSpPr>
          <p:cNvPr id="27670" name="TextBox 69"/>
          <p:cNvSpPr txBox="1">
            <a:spLocks noChangeArrowheads="1"/>
          </p:cNvSpPr>
          <p:nvPr/>
        </p:nvSpPr>
        <p:spPr bwMode="auto">
          <a:xfrm>
            <a:off x="7072313" y="2514600"/>
            <a:ext cx="2071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en-GB"/>
              <a:t>Destination Port = </a:t>
            </a:r>
            <a:r>
              <a:rPr lang="en-GB" i="1"/>
              <a:t>Port3</a:t>
            </a:r>
          </a:p>
        </p:txBody>
      </p:sp>
    </p:spTree>
    <p:extLst>
      <p:ext uri="{BB962C8B-B14F-4D97-AF65-F5344CB8AC3E}">
        <p14:creationId xmlns:p14="http://schemas.microsoft.com/office/powerpoint/2010/main" val="31893969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 comparison to UDP, TCP offers:</a:t>
            </a:r>
          </a:p>
          <a:p>
            <a:pPr lvl="1"/>
            <a:r>
              <a:rPr lang="en-US" dirty="0"/>
              <a:t>A connection-oriented services with bi-directional (full-duplex) communication</a:t>
            </a:r>
            <a:endParaRPr lang="en-GB" dirty="0"/>
          </a:p>
          <a:p>
            <a:pPr lvl="1"/>
            <a:r>
              <a:rPr lang="en-US" dirty="0"/>
              <a:t>Reliable transmission of messages in each direction</a:t>
            </a:r>
            <a:endParaRPr lang="en-GB" dirty="0"/>
          </a:p>
          <a:p>
            <a:pPr lvl="1"/>
            <a:r>
              <a:rPr lang="en-US" dirty="0"/>
              <a:t>Congestion avoidance, using variable rate transmission</a:t>
            </a:r>
            <a:endParaRPr lang="en-GB" dirty="0"/>
          </a:p>
          <a:p>
            <a:pPr lvl="1"/>
            <a:r>
              <a:rPr lang="en-US" dirty="0"/>
              <a:t>In order, and non-duplicate delivery of information</a:t>
            </a:r>
          </a:p>
          <a:p>
            <a:r>
              <a:rPr lang="en-US" dirty="0"/>
              <a:t>Applications add messages to an outgoing buffer</a:t>
            </a:r>
          </a:p>
          <a:p>
            <a:r>
              <a:rPr lang="en-US" dirty="0"/>
              <a:t>The buffer is streamed in packets to the receiver</a:t>
            </a:r>
          </a:p>
          <a:p>
            <a:r>
              <a:rPr lang="en-US" dirty="0"/>
              <a:t>The receiver reconstructs the buffer and extract packets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256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4563" y="2800350"/>
            <a:ext cx="4786312" cy="17859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Transport</a:t>
            </a:r>
            <a:endParaRPr lang="en-GB" sz="1600" b="1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14563" y="4587875"/>
            <a:ext cx="4786312" cy="4984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Network</a:t>
            </a:r>
            <a:endParaRPr lang="en-GB" sz="1600" b="1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4563" y="5087938"/>
            <a:ext cx="4786312" cy="4984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Link</a:t>
            </a:r>
            <a:endParaRPr lang="en-GB" sz="1600" b="1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14563" y="1800225"/>
            <a:ext cx="4786312" cy="10001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Application</a:t>
            </a:r>
            <a:endParaRPr lang="en-GB" sz="1600" b="1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00625" y="3157538"/>
            <a:ext cx="928688" cy="355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57688" y="2228850"/>
            <a:ext cx="714375" cy="355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Msg i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571875" y="3157538"/>
            <a:ext cx="714375" cy="355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Msg i-2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286250" y="3157538"/>
            <a:ext cx="714375" cy="355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Msg i-1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143250" y="3157538"/>
            <a:ext cx="428625" cy="355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…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143250" y="3800475"/>
            <a:ext cx="714375" cy="355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Data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rot="5400000">
            <a:off x="3000375" y="3656013"/>
            <a:ext cx="287337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3714750" y="3657600"/>
            <a:ext cx="28733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500313" y="3800475"/>
            <a:ext cx="642937" cy="355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Header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143250" y="3157538"/>
            <a:ext cx="714375" cy="355600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856" name="TextBox 46"/>
          <p:cNvSpPr txBox="1">
            <a:spLocks noChangeArrowheads="1"/>
          </p:cNvSpPr>
          <p:nvPr/>
        </p:nvSpPr>
        <p:spPr bwMode="auto">
          <a:xfrm>
            <a:off x="6215063" y="3206750"/>
            <a:ext cx="86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en-GB" sz="2000">
                <a:latin typeface="Arial" charset="0"/>
                <a:cs typeface="Arial" charset="0"/>
              </a:rPr>
              <a:t>Buffer</a:t>
            </a:r>
            <a:endParaRPr lang="en-GB" sz="2800">
              <a:latin typeface="Arial" charset="0"/>
              <a:cs typeface="Arial" charset="0"/>
            </a:endParaRPr>
          </a:p>
        </p:txBody>
      </p:sp>
      <p:cxnSp>
        <p:nvCxnSpPr>
          <p:cNvPr id="50" name="Elbow Connector 49"/>
          <p:cNvCxnSpPr>
            <a:stCxn id="28" idx="3"/>
          </p:cNvCxnSpPr>
          <p:nvPr/>
        </p:nvCxnSpPr>
        <p:spPr>
          <a:xfrm>
            <a:off x="5072063" y="2406650"/>
            <a:ext cx="428625" cy="96520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2536825" y="5049838"/>
            <a:ext cx="1785937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9" name="TextBox 54"/>
          <p:cNvSpPr txBox="1">
            <a:spLocks noChangeArrowheads="1"/>
          </p:cNvSpPr>
          <p:nvPr/>
        </p:nvSpPr>
        <p:spPr bwMode="auto">
          <a:xfrm>
            <a:off x="4143375" y="3800475"/>
            <a:ext cx="121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en-GB" sz="2000">
                <a:latin typeface="Arial" charset="0"/>
                <a:cs typeface="Arial" charset="0"/>
              </a:rPr>
              <a:t>Segment</a:t>
            </a:r>
            <a:endParaRPr lang="en-GB" sz="28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2442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4438" y="1828800"/>
          <a:ext cx="6924675" cy="4724399"/>
        </p:xfrm>
        <a:graphic>
          <a:graphicData uri="http://schemas.openxmlformats.org/drawingml/2006/table">
            <a:tbl>
              <a:tblPr/>
              <a:tblGrid>
                <a:gridCol w="100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1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79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Bits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0                                               15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16                                          31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0-31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Source 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Destination 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32-63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Sequence 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64-95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Acknowledgement 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96-127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Data Offset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Not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Used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Flags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Receive Window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128-159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Checksum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Urgent Pointer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160-191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Options (Optional)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160+ 192+, 224+, etc.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Data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of a TCP Segment</a:t>
            </a:r>
          </a:p>
        </p:txBody>
      </p:sp>
    </p:spTree>
    <p:extLst>
      <p:ext uri="{BB962C8B-B14F-4D97-AF65-F5344CB8AC3E}">
        <p14:creationId xmlns:p14="http://schemas.microsoft.com/office/powerpoint/2010/main" val="30856784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is Bi-Directional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Even if, logically, data only flows one way, in order to ensure reliability, we need return data which tells us which data has been successfully received (ACK)</a:t>
            </a:r>
          </a:p>
          <a:p>
            <a:r>
              <a:rPr lang="en-US" dirty="0"/>
              <a:t>The sender must maintain the buffered data until it receives an ACK</a:t>
            </a:r>
          </a:p>
        </p:txBody>
      </p:sp>
    </p:spTree>
    <p:extLst>
      <p:ext uri="{BB962C8B-B14F-4D97-AF65-F5344CB8AC3E}">
        <p14:creationId xmlns:p14="http://schemas.microsoft.com/office/powerpoint/2010/main" val="28480120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4463" y="1752600"/>
            <a:ext cx="6662737" cy="44291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Transport</a:t>
            </a:r>
            <a:endParaRPr lang="en-GB" sz="1600" b="1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6025" y="3398838"/>
            <a:ext cx="3571875" cy="355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1838" y="4400550"/>
            <a:ext cx="714375" cy="355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Data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2951163" y="4076700"/>
            <a:ext cx="642938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4201319" y="2397919"/>
            <a:ext cx="428625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628900" y="4400550"/>
            <a:ext cx="642938" cy="355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Header</a:t>
            </a:r>
          </a:p>
        </p:txBody>
      </p:sp>
      <p:sp>
        <p:nvSpPr>
          <p:cNvPr id="39944" name="TextBox 9"/>
          <p:cNvSpPr txBox="1">
            <a:spLocks noChangeArrowheads="1"/>
          </p:cNvSpPr>
          <p:nvPr/>
        </p:nvSpPr>
        <p:spPr bwMode="auto">
          <a:xfrm>
            <a:off x="6129338" y="3444875"/>
            <a:ext cx="1544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en-GB" sz="2000">
                <a:latin typeface="Arial" charset="0"/>
                <a:cs typeface="Arial" charset="0"/>
              </a:rPr>
              <a:t>Send Buffer</a:t>
            </a:r>
            <a:endParaRPr lang="en-GB" sz="2800"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86025" y="2613025"/>
            <a:ext cx="3571875" cy="355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46" name="TextBox 11"/>
          <p:cNvSpPr txBox="1">
            <a:spLocks noChangeArrowheads="1"/>
          </p:cNvSpPr>
          <p:nvPr/>
        </p:nvSpPr>
        <p:spPr bwMode="auto">
          <a:xfrm>
            <a:off x="6129338" y="2659063"/>
            <a:ext cx="1865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en-GB" sz="2000">
                <a:latin typeface="Arial" charset="0"/>
                <a:cs typeface="Arial" charset="0"/>
              </a:rPr>
              <a:t>Receive Buffer</a:t>
            </a:r>
            <a:endParaRPr lang="en-GB" sz="2800">
              <a:latin typeface="Arial" charset="0"/>
              <a:cs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663156" y="4077494"/>
            <a:ext cx="644525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8" name="TextBox 13"/>
          <p:cNvSpPr txBox="1">
            <a:spLocks noChangeArrowheads="1"/>
          </p:cNvSpPr>
          <p:nvPr/>
        </p:nvSpPr>
        <p:spPr bwMode="auto">
          <a:xfrm>
            <a:off x="3486150" y="2255838"/>
            <a:ext cx="19288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en-GB" sz="1100" i="1">
                <a:latin typeface="Arial" charset="0"/>
                <a:cs typeface="Arial" charset="0"/>
              </a:rPr>
              <a:t>Byte Expected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86025" y="2613025"/>
            <a:ext cx="1928813" cy="355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Received Data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86025" y="3398838"/>
            <a:ext cx="785813" cy="355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Sent Data</a:t>
            </a:r>
          </a:p>
        </p:txBody>
      </p:sp>
      <p:sp>
        <p:nvSpPr>
          <p:cNvPr id="39951" name="TextBox 16"/>
          <p:cNvSpPr txBox="1">
            <a:spLocks noChangeArrowheads="1"/>
          </p:cNvSpPr>
          <p:nvPr/>
        </p:nvSpPr>
        <p:spPr bwMode="auto">
          <a:xfrm>
            <a:off x="2343150" y="3954463"/>
            <a:ext cx="7858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en-GB" sz="1100" i="1">
                <a:latin typeface="Arial" charset="0"/>
                <a:cs typeface="Arial" charset="0"/>
              </a:rPr>
              <a:t>Start Byte</a:t>
            </a:r>
          </a:p>
        </p:txBody>
      </p:sp>
      <p:sp>
        <p:nvSpPr>
          <p:cNvPr id="39952" name="TextBox 17"/>
          <p:cNvSpPr txBox="1">
            <a:spLocks noChangeArrowheads="1"/>
          </p:cNvSpPr>
          <p:nvPr/>
        </p:nvSpPr>
        <p:spPr bwMode="auto">
          <a:xfrm>
            <a:off x="4057650" y="3954463"/>
            <a:ext cx="10715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en-GB" sz="1100" i="1">
                <a:latin typeface="Arial" charset="0"/>
                <a:cs typeface="Arial" charset="0"/>
              </a:rPr>
              <a:t>Start Byte + MSS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85963" y="5184775"/>
            <a:ext cx="1928812" cy="355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Sequence Number = </a:t>
            </a:r>
            <a:r>
              <a:rPr lang="en-GB" sz="1100" b="1"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Start Byte</a:t>
            </a:r>
            <a:endParaRPr lang="en-GB" sz="1100" b="1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85963" y="5540375"/>
            <a:ext cx="1928812" cy="355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Acknowledgement Number = </a:t>
            </a:r>
            <a:r>
              <a:rPr lang="en-GB" sz="1100" b="1"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Byte Expected</a:t>
            </a:r>
            <a:endParaRPr lang="en-GB" sz="1100" b="1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1985963" y="4684713"/>
            <a:ext cx="785812" cy="500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271838" y="3395663"/>
            <a:ext cx="2286000" cy="355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1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Unsent Data</a:t>
            </a:r>
          </a:p>
        </p:txBody>
      </p:sp>
      <p:cxnSp>
        <p:nvCxnSpPr>
          <p:cNvPr id="23" name="Straight Connector 22"/>
          <p:cNvCxnSpPr/>
          <p:nvPr/>
        </p:nvCxnSpPr>
        <p:spPr>
          <a:xfrm rot="10800000">
            <a:off x="3128963" y="4684713"/>
            <a:ext cx="785812" cy="500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271838" y="3398838"/>
            <a:ext cx="714375" cy="355600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1537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43"/>
          <p:cNvGrpSpPr>
            <a:grpSpLocks/>
          </p:cNvGrpSpPr>
          <p:nvPr/>
        </p:nvGrpSpPr>
        <p:grpSpPr bwMode="auto">
          <a:xfrm>
            <a:off x="228600" y="1843088"/>
            <a:ext cx="8686800" cy="5002212"/>
            <a:chOff x="0" y="1716074"/>
            <a:chExt cx="9144000" cy="5265358"/>
          </a:xfrm>
        </p:grpSpPr>
        <p:sp>
          <p:nvSpPr>
            <p:cNvPr id="43" name="Rectangle 42"/>
            <p:cNvSpPr/>
            <p:nvPr/>
          </p:nvSpPr>
          <p:spPr>
            <a:xfrm>
              <a:off x="4072356" y="1716074"/>
              <a:ext cx="671763" cy="3559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9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Header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429000" y="2573303"/>
              <a:ext cx="1928395" cy="35592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9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Sequence Number = </a:t>
              </a:r>
              <a:r>
                <a:rPr lang="en-GB" sz="9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M</a:t>
              </a:r>
              <a:endParaRPr lang="en-GB" sz="9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3429000" y="2073671"/>
              <a:ext cx="785395" cy="4996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0800000">
              <a:off x="4572000" y="2073671"/>
              <a:ext cx="785395" cy="4996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991" name="Group 114"/>
            <p:cNvGrpSpPr>
              <a:grpSpLocks/>
            </p:cNvGrpSpPr>
            <p:nvPr/>
          </p:nvGrpSpPr>
          <p:grpSpPr bwMode="auto">
            <a:xfrm>
              <a:off x="0" y="2257412"/>
              <a:ext cx="3214678" cy="2042976"/>
              <a:chOff x="71406" y="571480"/>
              <a:chExt cx="3357586" cy="2121552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71406" y="571552"/>
                <a:ext cx="3358032" cy="192963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GB"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Transport</a:t>
                </a:r>
                <a:endParaRPr lang="en-GB" sz="11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2017" name="TextBox 48"/>
              <p:cNvSpPr txBox="1">
                <a:spLocks noChangeArrowheads="1"/>
              </p:cNvSpPr>
              <p:nvPr/>
            </p:nvSpPr>
            <p:spPr bwMode="auto">
              <a:xfrm>
                <a:off x="2285983" y="2121091"/>
                <a:ext cx="1127168" cy="571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9pPr>
              </a:lstStyle>
              <a:p>
                <a:r>
                  <a:rPr lang="en-GB" sz="1400">
                    <a:latin typeface="Arial" charset="0"/>
                    <a:cs typeface="Arial" charset="0"/>
                  </a:rPr>
                  <a:t>Send Buffer</a:t>
                </a: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294809" y="1716838"/>
                <a:ext cx="776676" cy="35573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GB"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Acknow-ledged</a:t>
                </a: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>
              <a:xfrm rot="5400000">
                <a:off x="929198" y="1572804"/>
                <a:ext cx="286322" cy="1745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020" name="TextBox 81"/>
              <p:cNvSpPr txBox="1">
                <a:spLocks noChangeArrowheads="1"/>
              </p:cNvSpPr>
              <p:nvPr/>
            </p:nvSpPr>
            <p:spPr bwMode="auto">
              <a:xfrm>
                <a:off x="444441" y="915894"/>
                <a:ext cx="1071570" cy="555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GB" sz="900" i="1">
                    <a:latin typeface="Arial" charset="0"/>
                    <a:cs typeface="Arial" charset="0"/>
                  </a:rPr>
                  <a:t>Last Acknowledged </a:t>
                </a:r>
              </a:p>
              <a:p>
                <a:pPr algn="ctr"/>
                <a:r>
                  <a:rPr lang="en-GB" sz="900" i="1">
                    <a:latin typeface="Arial" charset="0"/>
                    <a:cs typeface="Arial" charset="0"/>
                  </a:rPr>
                  <a:t>= M</a:t>
                </a:r>
              </a:p>
            </p:txBody>
          </p:sp>
          <p:cxnSp>
            <p:nvCxnSpPr>
              <p:cNvPr id="84" name="Straight Arrow Connector 83"/>
              <p:cNvCxnSpPr/>
              <p:nvPr/>
            </p:nvCxnSpPr>
            <p:spPr>
              <a:xfrm rot="5400000">
                <a:off x="1595917" y="1571070"/>
                <a:ext cx="286321" cy="1745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022" name="TextBox 84"/>
              <p:cNvSpPr txBox="1">
                <a:spLocks noChangeArrowheads="1"/>
              </p:cNvSpPr>
              <p:nvPr/>
            </p:nvSpPr>
            <p:spPr bwMode="auto">
              <a:xfrm>
                <a:off x="1347762" y="934344"/>
                <a:ext cx="1185865" cy="555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GB" sz="900" i="1">
                    <a:latin typeface="Arial" charset="0"/>
                    <a:cs typeface="Arial" charset="0"/>
                  </a:rPr>
                  <a:t>Next Sequence  Number </a:t>
                </a:r>
              </a:p>
              <a:p>
                <a:pPr algn="ctr"/>
                <a:r>
                  <a:rPr lang="en-GB" sz="900" i="1">
                    <a:latin typeface="Arial" charset="0"/>
                    <a:cs typeface="Arial" charset="0"/>
                  </a:rPr>
                  <a:t>= N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715515" y="1715102"/>
                <a:ext cx="1071638" cy="35573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GB"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Unsent</a:t>
                </a: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071486" y="1716838"/>
                <a:ext cx="644030" cy="35573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GB"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To Send</a:t>
                </a:r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4715711" y="1716074"/>
              <a:ext cx="641684" cy="3559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9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Data</a:t>
              </a:r>
            </a:p>
          </p:txBody>
        </p:sp>
        <p:grpSp>
          <p:nvGrpSpPr>
            <p:cNvPr id="41993" name="Group 116"/>
            <p:cNvGrpSpPr>
              <a:grpSpLocks/>
            </p:cNvGrpSpPr>
            <p:nvPr/>
          </p:nvGrpSpPr>
          <p:grpSpPr bwMode="auto">
            <a:xfrm>
              <a:off x="5929322" y="2357430"/>
              <a:ext cx="3214678" cy="1919438"/>
              <a:chOff x="5572132" y="1785926"/>
              <a:chExt cx="3571868" cy="2072993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571657" y="1786264"/>
                <a:ext cx="3572343" cy="192741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GB"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Transport</a:t>
                </a:r>
                <a:endParaRPr lang="en-GB" sz="11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2010" name="TextBox 92"/>
              <p:cNvSpPr txBox="1">
                <a:spLocks noChangeArrowheads="1"/>
              </p:cNvSpPr>
              <p:nvPr/>
            </p:nvSpPr>
            <p:spPr bwMode="auto">
              <a:xfrm>
                <a:off x="7715272" y="3264100"/>
                <a:ext cx="1356397" cy="594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9pPr>
              </a:lstStyle>
              <a:p>
                <a:r>
                  <a:rPr lang="en-GB" sz="1400">
                    <a:latin typeface="Arial" charset="0"/>
                    <a:cs typeface="Arial" charset="0"/>
                  </a:rPr>
                  <a:t>Receive Buffer</a:t>
                </a: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651497" y="2930439"/>
                <a:ext cx="848524" cy="35552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GB"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Received</a:t>
                </a:r>
              </a:p>
            </p:txBody>
          </p:sp>
          <p:cxnSp>
            <p:nvCxnSpPr>
              <p:cNvPr id="97" name="Straight Arrow Connector 96"/>
              <p:cNvCxnSpPr/>
              <p:nvPr/>
            </p:nvCxnSpPr>
            <p:spPr>
              <a:xfrm rot="5400000">
                <a:off x="7184622" y="2785135"/>
                <a:ext cx="285141" cy="1856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013" name="TextBox 97"/>
              <p:cNvSpPr txBox="1">
                <a:spLocks noChangeArrowheads="1"/>
              </p:cNvSpPr>
              <p:nvPr/>
            </p:nvSpPr>
            <p:spPr bwMode="auto">
              <a:xfrm>
                <a:off x="7159645" y="2273850"/>
                <a:ext cx="785817" cy="419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GB" sz="900" i="1">
                    <a:latin typeface="Arial" charset="0"/>
                    <a:cs typeface="Arial" charset="0"/>
                  </a:rPr>
                  <a:t>Expected</a:t>
                </a:r>
              </a:p>
              <a:p>
                <a:pPr algn="ctr"/>
                <a:r>
                  <a:rPr lang="en-GB" sz="900" i="1">
                    <a:latin typeface="Arial" charset="0"/>
                    <a:cs typeface="Arial" charset="0"/>
                  </a:rPr>
                  <a:t>= N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7214861" y="2928633"/>
                <a:ext cx="1071331" cy="35552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9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6500021" y="2930439"/>
                <a:ext cx="818817" cy="35552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GB"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Just Received</a:t>
                </a:r>
              </a:p>
            </p:txBody>
          </p:sp>
        </p:grpSp>
        <p:grpSp>
          <p:nvGrpSpPr>
            <p:cNvPr id="41994" name="Group 115"/>
            <p:cNvGrpSpPr>
              <a:grpSpLocks/>
            </p:cNvGrpSpPr>
            <p:nvPr/>
          </p:nvGrpSpPr>
          <p:grpSpPr bwMode="auto">
            <a:xfrm>
              <a:off x="0" y="4995853"/>
              <a:ext cx="3214678" cy="1985579"/>
              <a:chOff x="87246" y="4786322"/>
              <a:chExt cx="3357586" cy="2144424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87246" y="4786772"/>
                <a:ext cx="3358032" cy="192921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GB"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Transport</a:t>
                </a:r>
                <a:endParaRPr lang="en-GB" sz="11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2004" name="TextBox 101"/>
              <p:cNvSpPr txBox="1">
                <a:spLocks noChangeArrowheads="1"/>
              </p:cNvSpPr>
              <p:nvPr/>
            </p:nvSpPr>
            <p:spPr bwMode="auto">
              <a:xfrm>
                <a:off x="2301823" y="6335928"/>
                <a:ext cx="1127168" cy="594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9pPr>
              </a:lstStyle>
              <a:p>
                <a:r>
                  <a:rPr lang="en-GB" sz="1400">
                    <a:latin typeface="Arial" charset="0"/>
                    <a:cs typeface="Arial" charset="0"/>
                  </a:rPr>
                  <a:t>Send Buffer</a:t>
                </a:r>
                <a:endParaRPr lang="en-GB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445041" y="5930947"/>
                <a:ext cx="1286314" cy="35552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GB"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Acknowledged</a:t>
                </a:r>
              </a:p>
            </p:txBody>
          </p:sp>
          <p:cxnSp>
            <p:nvCxnSpPr>
              <p:cNvPr id="106" name="Straight Arrow Connector 105"/>
              <p:cNvCxnSpPr/>
              <p:nvPr/>
            </p:nvCxnSpPr>
            <p:spPr>
              <a:xfrm rot="5400000">
                <a:off x="1611446" y="5786601"/>
                <a:ext cx="286945" cy="1745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007" name="TextBox 106"/>
              <p:cNvSpPr txBox="1">
                <a:spLocks noChangeArrowheads="1"/>
              </p:cNvSpPr>
              <p:nvPr/>
            </p:nvSpPr>
            <p:spPr bwMode="auto">
              <a:xfrm>
                <a:off x="1131839" y="5236124"/>
                <a:ext cx="1268401" cy="577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GB" sz="900" i="1">
                    <a:latin typeface="Arial" charset="0"/>
                    <a:cs typeface="Arial" charset="0"/>
                  </a:rPr>
                  <a:t>Last Acknowledged </a:t>
                </a:r>
              </a:p>
              <a:p>
                <a:pPr algn="ctr"/>
                <a:r>
                  <a:rPr lang="en-GB" sz="900" i="1">
                    <a:latin typeface="Arial" charset="0"/>
                    <a:cs typeface="Arial" charset="0"/>
                  </a:rPr>
                  <a:t>= N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731355" y="5929143"/>
                <a:ext cx="1071638" cy="35552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GB" sz="9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Unsent</a:t>
                </a:r>
              </a:p>
            </p:txBody>
          </p:sp>
        </p:grpSp>
        <p:sp>
          <p:nvSpPr>
            <p:cNvPr id="110" name="Rectangle 109"/>
            <p:cNvSpPr/>
            <p:nvPr/>
          </p:nvSpPr>
          <p:spPr>
            <a:xfrm>
              <a:off x="4286251" y="4429797"/>
              <a:ext cx="671763" cy="35425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9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Header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642895" y="5287026"/>
              <a:ext cx="1930066" cy="35425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9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Acknowledgement Number = </a:t>
              </a:r>
              <a:r>
                <a:rPr lang="en-GB" sz="9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N</a:t>
              </a:r>
              <a:endParaRPr lang="en-GB" sz="9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112" name="Straight Connector 111"/>
            <p:cNvCxnSpPr/>
            <p:nvPr/>
          </p:nvCxnSpPr>
          <p:spPr>
            <a:xfrm flipV="1">
              <a:off x="3642895" y="4785722"/>
              <a:ext cx="785395" cy="5013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10800000">
              <a:off x="4785895" y="4785722"/>
              <a:ext cx="787066" cy="5013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hape 118"/>
            <p:cNvCxnSpPr>
              <a:stCxn id="31" idx="0"/>
              <a:endCxn id="43" idx="1"/>
            </p:cNvCxnSpPr>
            <p:nvPr/>
          </p:nvCxnSpPr>
          <p:spPr>
            <a:xfrm rot="5400000" flipH="1" flipV="1">
              <a:off x="2657814" y="842940"/>
              <a:ext cx="364281" cy="2464803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hape 119"/>
            <p:cNvCxnSpPr>
              <a:stCxn id="38" idx="3"/>
              <a:endCxn id="92" idx="0"/>
            </p:cNvCxnSpPr>
            <p:nvPr/>
          </p:nvCxnSpPr>
          <p:spPr>
            <a:xfrm>
              <a:off x="5357395" y="1893201"/>
              <a:ext cx="2179053" cy="464541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hape 124"/>
            <p:cNvCxnSpPr>
              <a:stCxn id="92" idx="2"/>
              <a:endCxn id="110" idx="3"/>
            </p:cNvCxnSpPr>
            <p:nvPr/>
          </p:nvCxnSpPr>
          <p:spPr>
            <a:xfrm rot="5400000">
              <a:off x="6015795" y="3086272"/>
              <a:ext cx="462871" cy="2578434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hape 130"/>
            <p:cNvCxnSpPr>
              <a:stCxn id="110" idx="1"/>
            </p:cNvCxnSpPr>
            <p:nvPr/>
          </p:nvCxnSpPr>
          <p:spPr>
            <a:xfrm rot="10800000" flipV="1">
              <a:off x="1607553" y="4606925"/>
              <a:ext cx="2678698" cy="536394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5659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Reliability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to detect if something has gone missing</a:t>
            </a:r>
          </a:p>
          <a:p>
            <a:pPr lvl="1"/>
            <a:r>
              <a:rPr lang="en-US" dirty="0"/>
              <a:t>A timeout</a:t>
            </a:r>
          </a:p>
          <a:p>
            <a:pPr lvl="1"/>
            <a:r>
              <a:rPr lang="en-US" dirty="0"/>
              <a:t>Returning an ACK repeatedly which indicates the buffer hasn’t grown</a:t>
            </a:r>
          </a:p>
        </p:txBody>
      </p:sp>
    </p:spTree>
    <p:extLst>
      <p:ext uri="{BB962C8B-B14F-4D97-AF65-F5344CB8AC3E}">
        <p14:creationId xmlns:p14="http://schemas.microsoft.com/office/powerpoint/2010/main" val="2765196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3 (13.30 – 15:00)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i="1" dirty="0"/>
              <a:t>Latency </a:t>
            </a:r>
            <a:endParaRPr lang="en-GB" dirty="0"/>
          </a:p>
          <a:p>
            <a:r>
              <a:rPr lang="en-GB" dirty="0"/>
              <a:t>- Mitigation strategies</a:t>
            </a:r>
          </a:p>
          <a:p>
            <a:r>
              <a:rPr lang="en-GB" dirty="0"/>
              <a:t>- </a:t>
            </a:r>
            <a:r>
              <a:rPr lang="en-GB" dirty="0" err="1"/>
              <a:t>Playout</a:t>
            </a:r>
            <a:r>
              <a:rPr lang="en-GB" dirty="0"/>
              <a:t> delays, local lag and dead reckoning</a:t>
            </a:r>
          </a:p>
          <a:p>
            <a:r>
              <a:rPr lang="en-GB" i="1" dirty="0"/>
              <a:t>Scalability</a:t>
            </a:r>
            <a:endParaRPr lang="en-GB" dirty="0"/>
          </a:p>
          <a:p>
            <a:r>
              <a:rPr lang="en-GB" dirty="0"/>
              <a:t>- Management of awareness</a:t>
            </a:r>
          </a:p>
          <a:p>
            <a:r>
              <a:rPr lang="en-GB" dirty="0"/>
              <a:t>- Interest specification</a:t>
            </a:r>
          </a:p>
          <a:p>
            <a:r>
              <a:rPr lang="en-GB" dirty="0"/>
              <a:t>- Server partitioning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730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>
            <a:off x="3571875" y="2001838"/>
            <a:ext cx="1857375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1108075" y="4251325"/>
            <a:ext cx="4929188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156" name="Group 23"/>
          <p:cNvGrpSpPr>
            <a:grpSpLocks/>
          </p:cNvGrpSpPr>
          <p:nvPr/>
        </p:nvGrpSpPr>
        <p:grpSpPr bwMode="auto">
          <a:xfrm>
            <a:off x="2214563" y="1858963"/>
            <a:ext cx="1285875" cy="355600"/>
            <a:chOff x="1357290" y="1071546"/>
            <a:chExt cx="1285884" cy="355604"/>
          </a:xfrm>
        </p:grpSpPr>
        <p:sp>
          <p:nvSpPr>
            <p:cNvPr id="7" name="Rectangle 6"/>
            <p:cNvSpPr/>
            <p:nvPr/>
          </p:nvSpPr>
          <p:spPr>
            <a:xfrm>
              <a:off x="1357290" y="1071546"/>
              <a:ext cx="671517" cy="3556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Seq # = 100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00231" y="1071546"/>
              <a:ext cx="642943" cy="3556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Data</a:t>
              </a:r>
            </a:p>
          </p:txBody>
        </p:sp>
      </p:grpSp>
      <p:cxnSp>
        <p:nvCxnSpPr>
          <p:cNvPr id="12" name="Straight Connector 11"/>
          <p:cNvCxnSpPr/>
          <p:nvPr/>
        </p:nvCxnSpPr>
        <p:spPr>
          <a:xfrm rot="5400000">
            <a:off x="2965450" y="4251325"/>
            <a:ext cx="4929188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8" name="TextBox 12"/>
          <p:cNvSpPr txBox="1">
            <a:spLocks noChangeArrowheads="1"/>
          </p:cNvSpPr>
          <p:nvPr/>
        </p:nvSpPr>
        <p:spPr bwMode="auto">
          <a:xfrm>
            <a:off x="304800" y="6172200"/>
            <a:ext cx="1571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algn="ctr"/>
            <a:r>
              <a:rPr lang="en-GB" sz="2400"/>
              <a:t>Host A</a:t>
            </a:r>
          </a:p>
        </p:txBody>
      </p:sp>
      <p:sp>
        <p:nvSpPr>
          <p:cNvPr id="49159" name="TextBox 14"/>
          <p:cNvSpPr txBox="1">
            <a:spLocks noChangeArrowheads="1"/>
          </p:cNvSpPr>
          <p:nvPr/>
        </p:nvSpPr>
        <p:spPr bwMode="auto">
          <a:xfrm>
            <a:off x="7072313" y="6172200"/>
            <a:ext cx="2071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algn="ctr"/>
            <a:r>
              <a:rPr lang="en-GB" sz="2400"/>
              <a:t>Host B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571875" y="2573338"/>
            <a:ext cx="500063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161" name="Group 24"/>
          <p:cNvGrpSpPr>
            <a:grpSpLocks/>
          </p:cNvGrpSpPr>
          <p:nvPr/>
        </p:nvGrpSpPr>
        <p:grpSpPr bwMode="auto">
          <a:xfrm>
            <a:off x="2214563" y="2501900"/>
            <a:ext cx="1285875" cy="355600"/>
            <a:chOff x="1357290" y="1071546"/>
            <a:chExt cx="1285884" cy="355604"/>
          </a:xfrm>
        </p:grpSpPr>
        <p:sp>
          <p:nvSpPr>
            <p:cNvPr id="26" name="Rectangle 25"/>
            <p:cNvSpPr/>
            <p:nvPr/>
          </p:nvSpPr>
          <p:spPr>
            <a:xfrm>
              <a:off x="1357290" y="1071546"/>
              <a:ext cx="671517" cy="3556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Seq # = 200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000231" y="1071546"/>
              <a:ext cx="642943" cy="3556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Data</a:t>
              </a:r>
            </a:p>
          </p:txBody>
        </p:sp>
      </p:grpSp>
      <p:grpSp>
        <p:nvGrpSpPr>
          <p:cNvPr id="49162" name="Group 28"/>
          <p:cNvGrpSpPr>
            <a:grpSpLocks/>
          </p:cNvGrpSpPr>
          <p:nvPr/>
        </p:nvGrpSpPr>
        <p:grpSpPr bwMode="auto">
          <a:xfrm>
            <a:off x="2214563" y="3073400"/>
            <a:ext cx="1285875" cy="355600"/>
            <a:chOff x="1357290" y="1071546"/>
            <a:chExt cx="1285884" cy="355604"/>
          </a:xfrm>
        </p:grpSpPr>
        <p:sp>
          <p:nvSpPr>
            <p:cNvPr id="30" name="Rectangle 29"/>
            <p:cNvSpPr/>
            <p:nvPr/>
          </p:nvSpPr>
          <p:spPr>
            <a:xfrm>
              <a:off x="1357290" y="1071546"/>
              <a:ext cx="671517" cy="3556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Seq # = 300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00231" y="1071546"/>
              <a:ext cx="642943" cy="3556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Data</a:t>
              </a:r>
            </a:p>
          </p:txBody>
        </p:sp>
      </p:grpSp>
      <p:grpSp>
        <p:nvGrpSpPr>
          <p:cNvPr id="49163" name="Group 37"/>
          <p:cNvGrpSpPr>
            <a:grpSpLocks/>
          </p:cNvGrpSpPr>
          <p:nvPr/>
        </p:nvGrpSpPr>
        <p:grpSpPr bwMode="auto">
          <a:xfrm>
            <a:off x="5643563" y="2787650"/>
            <a:ext cx="1285875" cy="355600"/>
            <a:chOff x="1357290" y="1071546"/>
            <a:chExt cx="1285884" cy="355604"/>
          </a:xfrm>
        </p:grpSpPr>
        <p:sp>
          <p:nvSpPr>
            <p:cNvPr id="39" name="Rectangle 38"/>
            <p:cNvSpPr/>
            <p:nvPr/>
          </p:nvSpPr>
          <p:spPr>
            <a:xfrm>
              <a:off x="1357290" y="1071546"/>
              <a:ext cx="671517" cy="3556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Ack # = 200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000231" y="1071546"/>
              <a:ext cx="642943" cy="3556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Data</a:t>
              </a:r>
            </a:p>
          </p:txBody>
        </p:sp>
      </p:grpSp>
      <p:cxnSp>
        <p:nvCxnSpPr>
          <p:cNvPr id="48" name="Straight Arrow Connector 47"/>
          <p:cNvCxnSpPr/>
          <p:nvPr/>
        </p:nvCxnSpPr>
        <p:spPr>
          <a:xfrm>
            <a:off x="3571875" y="3216275"/>
            <a:ext cx="1857375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&quot;No&quot; Symbol 49"/>
          <p:cNvSpPr/>
          <p:nvPr/>
        </p:nvSpPr>
        <p:spPr>
          <a:xfrm>
            <a:off x="4071938" y="2716213"/>
            <a:ext cx="357187" cy="357187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>
              <a:solidFill>
                <a:schemeClr val="tx1"/>
              </a:solidFill>
            </a:endParaRPr>
          </a:p>
        </p:txBody>
      </p:sp>
      <p:grpSp>
        <p:nvGrpSpPr>
          <p:cNvPr id="49166" name="Group 50"/>
          <p:cNvGrpSpPr>
            <a:grpSpLocks/>
          </p:cNvGrpSpPr>
          <p:nvPr/>
        </p:nvGrpSpPr>
        <p:grpSpPr bwMode="auto">
          <a:xfrm>
            <a:off x="5643563" y="3932238"/>
            <a:ext cx="1285875" cy="355600"/>
            <a:chOff x="1357290" y="1071546"/>
            <a:chExt cx="1285884" cy="355604"/>
          </a:xfrm>
        </p:grpSpPr>
        <p:sp>
          <p:nvSpPr>
            <p:cNvPr id="52" name="Rectangle 51"/>
            <p:cNvSpPr/>
            <p:nvPr/>
          </p:nvSpPr>
          <p:spPr>
            <a:xfrm>
              <a:off x="1357290" y="1071546"/>
              <a:ext cx="671517" cy="3556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Ack # = 200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000231" y="1071546"/>
              <a:ext cx="642943" cy="3556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Data</a:t>
              </a:r>
            </a:p>
          </p:txBody>
        </p:sp>
      </p:grpSp>
      <p:cxnSp>
        <p:nvCxnSpPr>
          <p:cNvPr id="54" name="Straight Arrow Connector 53"/>
          <p:cNvCxnSpPr/>
          <p:nvPr/>
        </p:nvCxnSpPr>
        <p:spPr>
          <a:xfrm rot="10800000" flipV="1">
            <a:off x="3571875" y="3001963"/>
            <a:ext cx="1785938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 flipV="1">
            <a:off x="3571875" y="4073525"/>
            <a:ext cx="1857375" cy="1214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169" name="Group 61"/>
          <p:cNvGrpSpPr>
            <a:grpSpLocks/>
          </p:cNvGrpSpPr>
          <p:nvPr/>
        </p:nvGrpSpPr>
        <p:grpSpPr bwMode="auto">
          <a:xfrm>
            <a:off x="2214563" y="5145088"/>
            <a:ext cx="1285875" cy="355600"/>
            <a:chOff x="1357290" y="1071546"/>
            <a:chExt cx="1285884" cy="355604"/>
          </a:xfrm>
        </p:grpSpPr>
        <p:sp>
          <p:nvSpPr>
            <p:cNvPr id="63" name="Rectangle 62"/>
            <p:cNvSpPr/>
            <p:nvPr/>
          </p:nvSpPr>
          <p:spPr>
            <a:xfrm>
              <a:off x="1357290" y="1071546"/>
              <a:ext cx="671517" cy="3556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Seq # = 200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000231" y="1071546"/>
              <a:ext cx="642943" cy="3556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Data</a:t>
              </a:r>
            </a:p>
          </p:txBody>
        </p:sp>
      </p:grpSp>
      <p:cxnSp>
        <p:nvCxnSpPr>
          <p:cNvPr id="65" name="Straight Arrow Connector 64"/>
          <p:cNvCxnSpPr/>
          <p:nvPr/>
        </p:nvCxnSpPr>
        <p:spPr>
          <a:xfrm>
            <a:off x="3571875" y="5430838"/>
            <a:ext cx="1857375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171" name="Group 65"/>
          <p:cNvGrpSpPr>
            <a:grpSpLocks/>
          </p:cNvGrpSpPr>
          <p:nvPr/>
        </p:nvGrpSpPr>
        <p:grpSpPr bwMode="auto">
          <a:xfrm>
            <a:off x="5572125" y="6145213"/>
            <a:ext cx="1285875" cy="355600"/>
            <a:chOff x="1357290" y="1071546"/>
            <a:chExt cx="1285884" cy="355604"/>
          </a:xfrm>
        </p:grpSpPr>
        <p:sp>
          <p:nvSpPr>
            <p:cNvPr id="67" name="Rectangle 66"/>
            <p:cNvSpPr/>
            <p:nvPr/>
          </p:nvSpPr>
          <p:spPr>
            <a:xfrm>
              <a:off x="1357290" y="1071546"/>
              <a:ext cx="671518" cy="3556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Ack # = 400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000233" y="1071546"/>
              <a:ext cx="642941" cy="3556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Data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Resent on Duplicate ACK</a:t>
            </a:r>
          </a:p>
        </p:txBody>
      </p:sp>
    </p:spTree>
    <p:extLst>
      <p:ext uri="{BB962C8B-B14F-4D97-AF65-F5344CB8AC3E}">
        <p14:creationId xmlns:p14="http://schemas.microsoft.com/office/powerpoint/2010/main" val="27795031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>
            <a:off x="3571875" y="1990725"/>
            <a:ext cx="1857375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1108075" y="4240213"/>
            <a:ext cx="4929187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04" name="Group 23"/>
          <p:cNvGrpSpPr>
            <a:grpSpLocks/>
          </p:cNvGrpSpPr>
          <p:nvPr/>
        </p:nvGrpSpPr>
        <p:grpSpPr bwMode="auto">
          <a:xfrm>
            <a:off x="2214563" y="1847850"/>
            <a:ext cx="1285875" cy="355600"/>
            <a:chOff x="1357290" y="1071546"/>
            <a:chExt cx="1285884" cy="355604"/>
          </a:xfrm>
        </p:grpSpPr>
        <p:sp>
          <p:nvSpPr>
            <p:cNvPr id="7" name="Rectangle 6"/>
            <p:cNvSpPr/>
            <p:nvPr/>
          </p:nvSpPr>
          <p:spPr>
            <a:xfrm>
              <a:off x="1357290" y="1071546"/>
              <a:ext cx="671517" cy="3556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Seq # = 100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00231" y="1071546"/>
              <a:ext cx="642943" cy="3556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Data</a:t>
              </a:r>
            </a:p>
          </p:txBody>
        </p:sp>
      </p:grpSp>
      <p:cxnSp>
        <p:nvCxnSpPr>
          <p:cNvPr id="12" name="Straight Connector 11"/>
          <p:cNvCxnSpPr/>
          <p:nvPr/>
        </p:nvCxnSpPr>
        <p:spPr>
          <a:xfrm rot="5400000">
            <a:off x="2965450" y="4240213"/>
            <a:ext cx="4929187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571875" y="2562225"/>
            <a:ext cx="500063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07" name="Group 24"/>
          <p:cNvGrpSpPr>
            <a:grpSpLocks/>
          </p:cNvGrpSpPr>
          <p:nvPr/>
        </p:nvGrpSpPr>
        <p:grpSpPr bwMode="auto">
          <a:xfrm>
            <a:off x="2214563" y="2490788"/>
            <a:ext cx="1285875" cy="355600"/>
            <a:chOff x="1357290" y="1071546"/>
            <a:chExt cx="1285884" cy="355604"/>
          </a:xfrm>
        </p:grpSpPr>
        <p:sp>
          <p:nvSpPr>
            <p:cNvPr id="26" name="Rectangle 25"/>
            <p:cNvSpPr/>
            <p:nvPr/>
          </p:nvSpPr>
          <p:spPr>
            <a:xfrm>
              <a:off x="1357290" y="1071546"/>
              <a:ext cx="671517" cy="3556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Seq # = 200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000231" y="1071546"/>
              <a:ext cx="642943" cy="3556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Data</a:t>
              </a:r>
            </a:p>
          </p:txBody>
        </p:sp>
      </p:grpSp>
      <p:grpSp>
        <p:nvGrpSpPr>
          <p:cNvPr id="51208" name="Group 37"/>
          <p:cNvGrpSpPr>
            <a:grpSpLocks/>
          </p:cNvGrpSpPr>
          <p:nvPr/>
        </p:nvGrpSpPr>
        <p:grpSpPr bwMode="auto">
          <a:xfrm>
            <a:off x="5643563" y="2776538"/>
            <a:ext cx="1285875" cy="355600"/>
            <a:chOff x="1357290" y="1071546"/>
            <a:chExt cx="1285884" cy="355604"/>
          </a:xfrm>
        </p:grpSpPr>
        <p:sp>
          <p:nvSpPr>
            <p:cNvPr id="39" name="Rectangle 38"/>
            <p:cNvSpPr/>
            <p:nvPr/>
          </p:nvSpPr>
          <p:spPr>
            <a:xfrm>
              <a:off x="1357290" y="1071546"/>
              <a:ext cx="671517" cy="3556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Ack # = 200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000231" y="1071546"/>
              <a:ext cx="642943" cy="3556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Data</a:t>
              </a:r>
            </a:p>
          </p:txBody>
        </p:sp>
      </p:grpSp>
      <p:sp>
        <p:nvSpPr>
          <p:cNvPr id="50" name="&quot;No&quot; Symbol 49"/>
          <p:cNvSpPr/>
          <p:nvPr/>
        </p:nvSpPr>
        <p:spPr>
          <a:xfrm>
            <a:off x="4071938" y="2705100"/>
            <a:ext cx="357187" cy="357188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200">
              <a:solidFill>
                <a:schemeClr val="tx1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rot="10800000" flipV="1">
            <a:off x="3571875" y="2990850"/>
            <a:ext cx="1857375" cy="928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11" name="Group 61"/>
          <p:cNvGrpSpPr>
            <a:grpSpLocks/>
          </p:cNvGrpSpPr>
          <p:nvPr/>
        </p:nvGrpSpPr>
        <p:grpSpPr bwMode="auto">
          <a:xfrm>
            <a:off x="2214563" y="5421313"/>
            <a:ext cx="1285875" cy="355600"/>
            <a:chOff x="1357290" y="1071546"/>
            <a:chExt cx="1285884" cy="355604"/>
          </a:xfrm>
        </p:grpSpPr>
        <p:sp>
          <p:nvSpPr>
            <p:cNvPr id="63" name="Rectangle 62"/>
            <p:cNvSpPr/>
            <p:nvPr/>
          </p:nvSpPr>
          <p:spPr>
            <a:xfrm>
              <a:off x="1357290" y="1071546"/>
              <a:ext cx="671517" cy="3556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Seq # = 200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000231" y="1071546"/>
              <a:ext cx="642943" cy="3556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Data</a:t>
              </a:r>
            </a:p>
          </p:txBody>
        </p:sp>
      </p:grpSp>
      <p:cxnSp>
        <p:nvCxnSpPr>
          <p:cNvPr id="65" name="Straight Arrow Connector 64"/>
          <p:cNvCxnSpPr/>
          <p:nvPr/>
        </p:nvCxnSpPr>
        <p:spPr>
          <a:xfrm>
            <a:off x="3571875" y="5419725"/>
            <a:ext cx="1857375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eft Brace 36"/>
          <p:cNvSpPr/>
          <p:nvPr/>
        </p:nvSpPr>
        <p:spPr>
          <a:xfrm>
            <a:off x="3071813" y="3919538"/>
            <a:ext cx="357187" cy="14287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200" dirty="0"/>
          </a:p>
        </p:txBody>
      </p:sp>
      <p:sp>
        <p:nvSpPr>
          <p:cNvPr id="51214" name="TextBox 37"/>
          <p:cNvSpPr txBox="1">
            <a:spLocks noChangeArrowheads="1"/>
          </p:cNvSpPr>
          <p:nvPr/>
        </p:nvSpPr>
        <p:spPr bwMode="auto">
          <a:xfrm>
            <a:off x="1752600" y="4491038"/>
            <a:ext cx="1247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en-GB" sz="1600">
                <a:latin typeface="Arial" charset="0"/>
                <a:cs typeface="Arial" charset="0"/>
              </a:rPr>
              <a:t>Timeout</a:t>
            </a:r>
          </a:p>
        </p:txBody>
      </p:sp>
      <p:sp>
        <p:nvSpPr>
          <p:cNvPr id="51215" name="TextBox 24"/>
          <p:cNvSpPr txBox="1">
            <a:spLocks noChangeArrowheads="1"/>
          </p:cNvSpPr>
          <p:nvPr/>
        </p:nvSpPr>
        <p:spPr bwMode="auto">
          <a:xfrm>
            <a:off x="304800" y="6172200"/>
            <a:ext cx="1571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algn="ctr"/>
            <a:r>
              <a:rPr lang="en-GB" sz="2400"/>
              <a:t>Host A</a:t>
            </a:r>
          </a:p>
        </p:txBody>
      </p:sp>
      <p:sp>
        <p:nvSpPr>
          <p:cNvPr id="51216" name="TextBox 27"/>
          <p:cNvSpPr txBox="1">
            <a:spLocks noChangeArrowheads="1"/>
          </p:cNvSpPr>
          <p:nvPr/>
        </p:nvSpPr>
        <p:spPr bwMode="auto">
          <a:xfrm>
            <a:off x="7072313" y="6172200"/>
            <a:ext cx="2071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algn="ctr"/>
            <a:r>
              <a:rPr lang="en-GB" sz="2400"/>
              <a:t>Host 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Resent on Timeout</a:t>
            </a:r>
          </a:p>
        </p:txBody>
      </p:sp>
    </p:spTree>
    <p:extLst>
      <p:ext uri="{BB962C8B-B14F-4D97-AF65-F5344CB8AC3E}">
        <p14:creationId xmlns:p14="http://schemas.microsoft.com/office/powerpoint/2010/main" val="9820628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>
            <a:off x="3571875" y="1990725"/>
            <a:ext cx="1857375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1108075" y="4240213"/>
            <a:ext cx="4929187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252" name="Group 23"/>
          <p:cNvGrpSpPr>
            <a:grpSpLocks/>
          </p:cNvGrpSpPr>
          <p:nvPr/>
        </p:nvGrpSpPr>
        <p:grpSpPr bwMode="auto">
          <a:xfrm>
            <a:off x="2214563" y="1847850"/>
            <a:ext cx="1285875" cy="355600"/>
            <a:chOff x="1357290" y="1071546"/>
            <a:chExt cx="1285884" cy="355604"/>
          </a:xfrm>
        </p:grpSpPr>
        <p:sp>
          <p:nvSpPr>
            <p:cNvPr id="7" name="Rectangle 6"/>
            <p:cNvSpPr/>
            <p:nvPr/>
          </p:nvSpPr>
          <p:spPr>
            <a:xfrm>
              <a:off x="1357290" y="1071546"/>
              <a:ext cx="671517" cy="3556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Seq # = 100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00231" y="1071546"/>
              <a:ext cx="642943" cy="3556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Data</a:t>
              </a:r>
            </a:p>
          </p:txBody>
        </p:sp>
      </p:grpSp>
      <p:cxnSp>
        <p:nvCxnSpPr>
          <p:cNvPr id="12" name="Straight Connector 11"/>
          <p:cNvCxnSpPr/>
          <p:nvPr/>
        </p:nvCxnSpPr>
        <p:spPr>
          <a:xfrm rot="5400000">
            <a:off x="2965450" y="4240213"/>
            <a:ext cx="4929187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254" name="Group 24"/>
          <p:cNvGrpSpPr>
            <a:grpSpLocks/>
          </p:cNvGrpSpPr>
          <p:nvPr/>
        </p:nvGrpSpPr>
        <p:grpSpPr bwMode="auto">
          <a:xfrm>
            <a:off x="2214563" y="2490788"/>
            <a:ext cx="1285875" cy="355600"/>
            <a:chOff x="1357290" y="1071546"/>
            <a:chExt cx="1285884" cy="355604"/>
          </a:xfrm>
        </p:grpSpPr>
        <p:sp>
          <p:nvSpPr>
            <p:cNvPr id="26" name="Rectangle 25"/>
            <p:cNvSpPr/>
            <p:nvPr/>
          </p:nvSpPr>
          <p:spPr>
            <a:xfrm>
              <a:off x="1357290" y="1071546"/>
              <a:ext cx="671517" cy="3556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Seq # = 200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000231" y="1071546"/>
              <a:ext cx="642943" cy="3556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Data</a:t>
              </a:r>
            </a:p>
          </p:txBody>
        </p:sp>
      </p:grpSp>
      <p:grpSp>
        <p:nvGrpSpPr>
          <p:cNvPr id="53255" name="Group 28"/>
          <p:cNvGrpSpPr>
            <a:grpSpLocks/>
          </p:cNvGrpSpPr>
          <p:nvPr/>
        </p:nvGrpSpPr>
        <p:grpSpPr bwMode="auto">
          <a:xfrm>
            <a:off x="2214563" y="3062288"/>
            <a:ext cx="1285875" cy="355600"/>
            <a:chOff x="1357290" y="1071546"/>
            <a:chExt cx="1285884" cy="355604"/>
          </a:xfrm>
        </p:grpSpPr>
        <p:sp>
          <p:nvSpPr>
            <p:cNvPr id="30" name="Rectangle 29"/>
            <p:cNvSpPr/>
            <p:nvPr/>
          </p:nvSpPr>
          <p:spPr>
            <a:xfrm>
              <a:off x="1357290" y="1071546"/>
              <a:ext cx="671517" cy="3556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Seq # = 300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00231" y="1071546"/>
              <a:ext cx="642943" cy="3556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Data</a:t>
              </a:r>
            </a:p>
          </p:txBody>
        </p:sp>
      </p:grpSp>
      <p:grpSp>
        <p:nvGrpSpPr>
          <p:cNvPr id="53256" name="Group 37"/>
          <p:cNvGrpSpPr>
            <a:grpSpLocks/>
          </p:cNvGrpSpPr>
          <p:nvPr/>
        </p:nvGrpSpPr>
        <p:grpSpPr bwMode="auto">
          <a:xfrm>
            <a:off x="5643563" y="2776538"/>
            <a:ext cx="1285875" cy="355600"/>
            <a:chOff x="1357290" y="1071546"/>
            <a:chExt cx="1285884" cy="355604"/>
          </a:xfrm>
        </p:grpSpPr>
        <p:sp>
          <p:nvSpPr>
            <p:cNvPr id="39" name="Rectangle 38"/>
            <p:cNvSpPr/>
            <p:nvPr/>
          </p:nvSpPr>
          <p:spPr>
            <a:xfrm>
              <a:off x="1357290" y="1071546"/>
              <a:ext cx="671517" cy="3556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Ack # = 200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000231" y="1071546"/>
              <a:ext cx="642943" cy="3556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Data</a:t>
              </a:r>
            </a:p>
          </p:txBody>
        </p:sp>
      </p:grpSp>
      <p:cxnSp>
        <p:nvCxnSpPr>
          <p:cNvPr id="48" name="Straight Arrow Connector 47"/>
          <p:cNvCxnSpPr/>
          <p:nvPr/>
        </p:nvCxnSpPr>
        <p:spPr>
          <a:xfrm>
            <a:off x="3571875" y="3205163"/>
            <a:ext cx="1857375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&quot;No&quot; Symbol 49"/>
          <p:cNvSpPr/>
          <p:nvPr/>
        </p:nvSpPr>
        <p:spPr>
          <a:xfrm>
            <a:off x="3857625" y="4276725"/>
            <a:ext cx="357188" cy="357188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200">
              <a:solidFill>
                <a:schemeClr val="tx1"/>
              </a:solidFill>
            </a:endParaRPr>
          </a:p>
        </p:txBody>
      </p:sp>
      <p:grpSp>
        <p:nvGrpSpPr>
          <p:cNvPr id="53259" name="Group 50"/>
          <p:cNvGrpSpPr>
            <a:grpSpLocks/>
          </p:cNvGrpSpPr>
          <p:nvPr/>
        </p:nvGrpSpPr>
        <p:grpSpPr bwMode="auto">
          <a:xfrm>
            <a:off x="5643563" y="3921125"/>
            <a:ext cx="1285875" cy="355600"/>
            <a:chOff x="1357290" y="1071546"/>
            <a:chExt cx="1285884" cy="355604"/>
          </a:xfrm>
        </p:grpSpPr>
        <p:sp>
          <p:nvSpPr>
            <p:cNvPr id="52" name="Rectangle 51"/>
            <p:cNvSpPr/>
            <p:nvPr/>
          </p:nvSpPr>
          <p:spPr>
            <a:xfrm>
              <a:off x="1357290" y="1071546"/>
              <a:ext cx="671517" cy="3556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Ack # = 400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000231" y="1071546"/>
              <a:ext cx="642943" cy="3556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Data</a:t>
              </a:r>
            </a:p>
          </p:txBody>
        </p:sp>
      </p:grpSp>
      <p:cxnSp>
        <p:nvCxnSpPr>
          <p:cNvPr id="54" name="Straight Arrow Connector 53"/>
          <p:cNvCxnSpPr/>
          <p:nvPr/>
        </p:nvCxnSpPr>
        <p:spPr>
          <a:xfrm rot="10800000" flipV="1">
            <a:off x="3571875" y="2919413"/>
            <a:ext cx="1857375" cy="1214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 flipV="1">
            <a:off x="3571875" y="4062413"/>
            <a:ext cx="1857375" cy="1214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571875" y="2633663"/>
            <a:ext cx="1857375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263" name="Group 50"/>
          <p:cNvGrpSpPr>
            <a:grpSpLocks/>
          </p:cNvGrpSpPr>
          <p:nvPr/>
        </p:nvGrpSpPr>
        <p:grpSpPr bwMode="auto">
          <a:xfrm>
            <a:off x="5643563" y="3348038"/>
            <a:ext cx="1285875" cy="355600"/>
            <a:chOff x="1357290" y="1071546"/>
            <a:chExt cx="1285884" cy="355604"/>
          </a:xfrm>
        </p:grpSpPr>
        <p:sp>
          <p:nvSpPr>
            <p:cNvPr id="38" name="Rectangle 37"/>
            <p:cNvSpPr/>
            <p:nvPr/>
          </p:nvSpPr>
          <p:spPr>
            <a:xfrm>
              <a:off x="1357290" y="1071546"/>
              <a:ext cx="671517" cy="3556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Ack # = 300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000231" y="1071546"/>
              <a:ext cx="642943" cy="3556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Data</a:t>
              </a:r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 rot="10800000" flipV="1">
            <a:off x="4214813" y="3562350"/>
            <a:ext cx="1214437" cy="785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65" name="TextBox 31"/>
          <p:cNvSpPr txBox="1">
            <a:spLocks noChangeArrowheads="1"/>
          </p:cNvSpPr>
          <p:nvPr/>
        </p:nvSpPr>
        <p:spPr bwMode="auto">
          <a:xfrm>
            <a:off x="304800" y="6172200"/>
            <a:ext cx="1571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algn="ctr"/>
            <a:r>
              <a:rPr lang="en-GB" sz="2400"/>
              <a:t>Host A</a:t>
            </a:r>
          </a:p>
        </p:txBody>
      </p:sp>
      <p:sp>
        <p:nvSpPr>
          <p:cNvPr id="53266" name="TextBox 32"/>
          <p:cNvSpPr txBox="1">
            <a:spLocks noChangeArrowheads="1"/>
          </p:cNvSpPr>
          <p:nvPr/>
        </p:nvSpPr>
        <p:spPr bwMode="auto">
          <a:xfrm>
            <a:off x="7072313" y="6172200"/>
            <a:ext cx="2071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algn="ctr"/>
            <a:r>
              <a:rPr lang="en-GB" sz="2400"/>
              <a:t>Host 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Lost ACK Doesn’t Matter</a:t>
            </a:r>
          </a:p>
        </p:txBody>
      </p:sp>
    </p:spTree>
    <p:extLst>
      <p:ext uri="{BB962C8B-B14F-4D97-AF65-F5344CB8AC3E}">
        <p14:creationId xmlns:p14="http://schemas.microsoft.com/office/powerpoint/2010/main" val="21139985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Fairness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does TCP decide when to send packets (with UDP you call “send”)?</a:t>
            </a:r>
          </a:p>
          <a:p>
            <a:r>
              <a:rPr lang="en-US" dirty="0"/>
              <a:t>It sends packets within increasing frequency but when they start going missing, it halves its rate</a:t>
            </a:r>
          </a:p>
          <a:p>
            <a:r>
              <a:rPr lang="en-US" dirty="0"/>
              <a:t>There are LOTS of variants of TCP</a:t>
            </a:r>
          </a:p>
          <a:p>
            <a:r>
              <a:rPr lang="en-US" dirty="0"/>
              <a:t>Protocols are often tested to see if there are TCP-fair, i.e. if N streams share a network link they get 1/N of the bandwidth</a:t>
            </a:r>
          </a:p>
          <a:p>
            <a:r>
              <a:rPr lang="en-US" dirty="0"/>
              <a:t>UDP protocols are often NOT TCP-fair, you need to add that functionality yourself</a:t>
            </a:r>
          </a:p>
        </p:txBody>
      </p:sp>
    </p:spTree>
    <p:extLst>
      <p:ext uri="{BB962C8B-B14F-4D97-AF65-F5344CB8AC3E}">
        <p14:creationId xmlns:p14="http://schemas.microsoft.com/office/powerpoint/2010/main" val="20334330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858044" y="3285331"/>
            <a:ext cx="3143250" cy="1588"/>
          </a:xfrm>
          <a:prstGeom prst="line">
            <a:avLst/>
          </a:prstGeom>
          <a:ln w="508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>
            <a:off x="2428875" y="4857750"/>
            <a:ext cx="4429125" cy="1588"/>
          </a:xfrm>
          <a:prstGeom prst="line">
            <a:avLst/>
          </a:prstGeom>
          <a:ln w="508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2214563" y="4000500"/>
            <a:ext cx="214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2214563" y="3143250"/>
            <a:ext cx="214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2214563" y="2286000"/>
            <a:ext cx="214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5" name="TextBox 16"/>
          <p:cNvSpPr txBox="1">
            <a:spLocks noChangeArrowheads="1"/>
          </p:cNvSpPr>
          <p:nvPr/>
        </p:nvSpPr>
        <p:spPr bwMode="auto">
          <a:xfrm>
            <a:off x="3429000" y="5000625"/>
            <a:ext cx="200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en-GB" sz="2000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95400" y="1870871"/>
            <a:ext cx="492443" cy="2929729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Arial" pitchFamily="34" charset="0"/>
                <a:ea typeface="+mn-ea"/>
                <a:cs typeface="Arial" pitchFamily="34" charset="0"/>
              </a:rPr>
              <a:t>Rate (bytes/s)</a:t>
            </a:r>
          </a:p>
        </p:txBody>
      </p:sp>
      <p:sp>
        <p:nvSpPr>
          <p:cNvPr id="63497" name="TextBox 18"/>
          <p:cNvSpPr txBox="1">
            <a:spLocks noChangeArrowheads="1"/>
          </p:cNvSpPr>
          <p:nvPr/>
        </p:nvSpPr>
        <p:spPr bwMode="auto">
          <a:xfrm>
            <a:off x="1857375" y="3867150"/>
            <a:ext cx="200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en-GB" sz="2000">
                <a:latin typeface="Arial" charset="0"/>
                <a:cs typeface="Arial" charset="0"/>
              </a:rPr>
              <a:t>10K</a:t>
            </a:r>
          </a:p>
        </p:txBody>
      </p:sp>
      <p:sp>
        <p:nvSpPr>
          <p:cNvPr id="63498" name="TextBox 19"/>
          <p:cNvSpPr txBox="1">
            <a:spLocks noChangeArrowheads="1"/>
          </p:cNvSpPr>
          <p:nvPr/>
        </p:nvSpPr>
        <p:spPr bwMode="auto">
          <a:xfrm>
            <a:off x="1857375" y="3000375"/>
            <a:ext cx="200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en-GB" sz="2000">
                <a:latin typeface="Arial" charset="0"/>
                <a:cs typeface="Arial" charset="0"/>
              </a:rPr>
              <a:t>20K</a:t>
            </a:r>
          </a:p>
        </p:txBody>
      </p:sp>
      <p:sp>
        <p:nvSpPr>
          <p:cNvPr id="63499" name="TextBox 20"/>
          <p:cNvSpPr txBox="1">
            <a:spLocks noChangeArrowheads="1"/>
          </p:cNvSpPr>
          <p:nvPr/>
        </p:nvSpPr>
        <p:spPr bwMode="auto">
          <a:xfrm>
            <a:off x="1857375" y="2143125"/>
            <a:ext cx="200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en-GB" sz="2000">
                <a:latin typeface="Arial" charset="0"/>
                <a:cs typeface="Arial" charset="0"/>
              </a:rPr>
              <a:t>30K</a:t>
            </a:r>
          </a:p>
        </p:txBody>
      </p:sp>
      <p:sp>
        <p:nvSpPr>
          <p:cNvPr id="22" name="Freeform 21"/>
          <p:cNvSpPr/>
          <p:nvPr/>
        </p:nvSpPr>
        <p:spPr>
          <a:xfrm>
            <a:off x="2425700" y="2328863"/>
            <a:ext cx="4243388" cy="1841500"/>
          </a:xfrm>
          <a:custGeom>
            <a:avLst/>
            <a:gdLst>
              <a:gd name="connsiteX0" fmla="*/ 0 w 4242816"/>
              <a:gd name="connsiteY0" fmla="*/ 1840992 h 1840992"/>
              <a:gd name="connsiteX1" fmla="*/ 1060704 w 4242816"/>
              <a:gd name="connsiteY1" fmla="*/ 304800 h 1840992"/>
              <a:gd name="connsiteX2" fmla="*/ 1048512 w 4242816"/>
              <a:gd name="connsiteY2" fmla="*/ 1499616 h 1840992"/>
              <a:gd name="connsiteX3" fmla="*/ 1731264 w 4242816"/>
              <a:gd name="connsiteY3" fmla="*/ 524256 h 1840992"/>
              <a:gd name="connsiteX4" fmla="*/ 1731264 w 4242816"/>
              <a:gd name="connsiteY4" fmla="*/ 1572768 h 1840992"/>
              <a:gd name="connsiteX5" fmla="*/ 2816352 w 4242816"/>
              <a:gd name="connsiteY5" fmla="*/ 0 h 1840992"/>
              <a:gd name="connsiteX6" fmla="*/ 2816352 w 4242816"/>
              <a:gd name="connsiteY6" fmla="*/ 1292352 h 1840992"/>
              <a:gd name="connsiteX7" fmla="*/ 3352800 w 4242816"/>
              <a:gd name="connsiteY7" fmla="*/ 573024 h 1840992"/>
              <a:gd name="connsiteX8" fmla="*/ 3352800 w 4242816"/>
              <a:gd name="connsiteY8" fmla="*/ 1645920 h 1840992"/>
              <a:gd name="connsiteX9" fmla="*/ 4242816 w 4242816"/>
              <a:gd name="connsiteY9" fmla="*/ 316992 h 184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42816" h="1840992">
                <a:moveTo>
                  <a:pt x="0" y="1840992"/>
                </a:moveTo>
                <a:lnTo>
                  <a:pt x="1060704" y="304800"/>
                </a:lnTo>
                <a:lnTo>
                  <a:pt x="1048512" y="1499616"/>
                </a:lnTo>
                <a:lnTo>
                  <a:pt x="1731264" y="524256"/>
                </a:lnTo>
                <a:lnTo>
                  <a:pt x="1731264" y="1572768"/>
                </a:lnTo>
                <a:lnTo>
                  <a:pt x="2816352" y="0"/>
                </a:lnTo>
                <a:lnTo>
                  <a:pt x="2816352" y="1292352"/>
                </a:lnTo>
                <a:lnTo>
                  <a:pt x="3352800" y="573024"/>
                </a:lnTo>
                <a:lnTo>
                  <a:pt x="3352800" y="1645920"/>
                </a:lnTo>
                <a:lnTo>
                  <a:pt x="4242816" y="316992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24576477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If there is lots of data to send TCP can fill up IP packets, UDP might waste network capacity</a:t>
            </a:r>
          </a:p>
          <a:p>
            <a:r>
              <a:rPr lang="en-US" dirty="0"/>
              <a:t>There are potentially lots of ACK packets in TCP</a:t>
            </a:r>
          </a:p>
          <a:p>
            <a:r>
              <a:rPr lang="en-US" dirty="0"/>
              <a:t>TCP is slow to start, UDP is rapid start</a:t>
            </a:r>
          </a:p>
          <a:p>
            <a:r>
              <a:rPr lang="en-US" dirty="0"/>
              <a:t>UDP protocols need to play fair when there is congestion </a:t>
            </a:r>
          </a:p>
        </p:txBody>
      </p:sp>
    </p:spTree>
    <p:extLst>
      <p:ext uri="{BB962C8B-B14F-4D97-AF65-F5344CB8AC3E}">
        <p14:creationId xmlns:p14="http://schemas.microsoft.com/office/powerpoint/2010/main" val="29483362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>
                <a:latin typeface="Tw Cen MT" charset="0"/>
                <a:ea typeface="ＭＳ Ｐゴシック" charset="0"/>
                <a:cs typeface="ＭＳ Ｐゴシック" charset="0"/>
              </a:rPr>
              <a:t>NETWORK LAYER</a:t>
            </a:r>
          </a:p>
        </p:txBody>
      </p:sp>
    </p:spTree>
    <p:extLst>
      <p:ext uri="{BB962C8B-B14F-4D97-AF65-F5344CB8AC3E}">
        <p14:creationId xmlns:p14="http://schemas.microsoft.com/office/powerpoint/2010/main" val="1185647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Layer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751440" cy="4495800"/>
          </a:xfrm>
        </p:spPr>
        <p:txBody>
          <a:bodyPr/>
          <a:lstStyle/>
          <a:p>
            <a:r>
              <a:rPr lang="en-US" dirty="0"/>
              <a:t>The Internet is a collection of machines that understand IP packets</a:t>
            </a:r>
          </a:p>
          <a:p>
            <a:r>
              <a:rPr lang="en-US" dirty="0"/>
              <a:t>A network routes packets from one host to another through routers</a:t>
            </a:r>
          </a:p>
          <a:p>
            <a:endParaRPr lang="en-US" dirty="0"/>
          </a:p>
        </p:txBody>
      </p:sp>
      <p:cxnSp>
        <p:nvCxnSpPr>
          <p:cNvPr id="6" name="Shape 37"/>
          <p:cNvCxnSpPr>
            <a:stCxn id="10" idx="3"/>
            <a:endCxn id="14" idx="2"/>
          </p:cNvCxnSpPr>
          <p:nvPr/>
        </p:nvCxnSpPr>
        <p:spPr>
          <a:xfrm flipV="1">
            <a:off x="6043017" y="2350145"/>
            <a:ext cx="1593850" cy="67945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 flipV="1">
            <a:off x="5371504" y="3351858"/>
            <a:ext cx="928688" cy="1587"/>
          </a:xfrm>
          <a:prstGeom prst="line">
            <a:avLst/>
          </a:prstGeom>
          <a:ln w="508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300192" y="2708920"/>
            <a:ext cx="1357312" cy="12144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Router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5942" y="3208983"/>
            <a:ext cx="785812" cy="5000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Route</a:t>
            </a:r>
          </a:p>
          <a:p>
            <a:pPr algn="ctr"/>
            <a:r>
              <a:rPr lang="en-GB"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Table</a:t>
            </a:r>
            <a:endParaRPr lang="en-GB" sz="1400" b="1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85754" y="2851795"/>
            <a:ext cx="957263" cy="355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IP Packet</a:t>
            </a:r>
          </a:p>
        </p:txBody>
      </p:sp>
      <p:cxnSp>
        <p:nvCxnSpPr>
          <p:cNvPr id="11" name="Straight Connector 10"/>
          <p:cNvCxnSpPr>
            <a:endCxn id="8" idx="7"/>
          </p:cNvCxnSpPr>
          <p:nvPr/>
        </p:nvCxnSpPr>
        <p:spPr>
          <a:xfrm rot="10800000" flipV="1">
            <a:off x="7459067" y="2137420"/>
            <a:ext cx="1341437" cy="749300"/>
          </a:xfrm>
          <a:prstGeom prst="line">
            <a:avLst/>
          </a:prstGeom>
          <a:ln w="508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8" idx="5"/>
          </p:cNvCxnSpPr>
          <p:nvPr/>
        </p:nvCxnSpPr>
        <p:spPr>
          <a:xfrm rot="10800000">
            <a:off x="7459067" y="3745558"/>
            <a:ext cx="1270000" cy="677862"/>
          </a:xfrm>
          <a:prstGeom prst="line">
            <a:avLst/>
          </a:prstGeom>
          <a:ln w="508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7657504" y="3351858"/>
            <a:ext cx="1071563" cy="0"/>
          </a:xfrm>
          <a:prstGeom prst="line">
            <a:avLst/>
          </a:prstGeom>
          <a:ln w="508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157442" y="1994545"/>
            <a:ext cx="957262" cy="355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IP Packet</a:t>
            </a:r>
          </a:p>
        </p:txBody>
      </p:sp>
    </p:spTree>
    <p:extLst>
      <p:ext uri="{BB962C8B-B14F-4D97-AF65-F5344CB8AC3E}">
        <p14:creationId xmlns:p14="http://schemas.microsoft.com/office/powerpoint/2010/main" val="32693892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 IPv4 addresses are 32 bits in the form 128.16.13.118</a:t>
            </a:r>
            <a:endParaRPr lang="en-GB" dirty="0"/>
          </a:p>
          <a:p>
            <a:r>
              <a:rPr lang="en-GB" dirty="0"/>
              <a:t>They are running out and IPv6 is ready to be deployed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103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Packets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Key problem is what happens if links support frames of different size</a:t>
            </a:r>
          </a:p>
          <a:p>
            <a:pPr lvl="1"/>
            <a:r>
              <a:rPr lang="en-US" dirty="0"/>
              <a:t>E.G. Ethernet is 1500bytes</a:t>
            </a:r>
          </a:p>
          <a:p>
            <a:r>
              <a:rPr lang="en-US" dirty="0"/>
              <a:t>The solution is that IP supports packet fragmentation, where a large packet is broken in to smaller ones: the end point must then reassemble them</a:t>
            </a:r>
          </a:p>
          <a:p>
            <a:r>
              <a:rPr lang="en-US" dirty="0"/>
              <a:t>Obviously try to pick a </a:t>
            </a:r>
            <a:r>
              <a:rPr lang="en-US" i="1" dirty="0"/>
              <a:t>maximum transmission unit (MTU)</a:t>
            </a:r>
            <a:r>
              <a:rPr lang="en-US" dirty="0"/>
              <a:t> that avoids this</a:t>
            </a:r>
          </a:p>
        </p:txBody>
      </p:sp>
    </p:spTree>
    <p:extLst>
      <p:ext uri="{BB962C8B-B14F-4D97-AF65-F5344CB8AC3E}">
        <p14:creationId xmlns:p14="http://schemas.microsoft.com/office/powerpoint/2010/main" val="2096107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4 (15:15 – 16:45)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i="1" dirty="0"/>
              <a:t>Application Support </a:t>
            </a:r>
            <a:endParaRPr lang="en-GB" dirty="0"/>
          </a:p>
          <a:p>
            <a:r>
              <a:rPr lang="en-GB" dirty="0"/>
              <a:t>  - Security,  Protocol decisions</a:t>
            </a:r>
          </a:p>
          <a:p>
            <a:r>
              <a:rPr lang="en-GB" dirty="0"/>
              <a:t>  - Persistence</a:t>
            </a:r>
          </a:p>
          <a:p>
            <a:r>
              <a:rPr lang="en-GB" i="1" dirty="0"/>
              <a:t>Tools</a:t>
            </a:r>
            <a:endParaRPr lang="en-GB" dirty="0"/>
          </a:p>
          <a:p>
            <a:r>
              <a:rPr lang="en-GB" dirty="0"/>
              <a:t>  - Middleware</a:t>
            </a:r>
          </a:p>
          <a:p>
            <a:r>
              <a:rPr lang="en-GB" dirty="0"/>
              <a:t>  - Networked engines</a:t>
            </a:r>
          </a:p>
          <a:p>
            <a:r>
              <a:rPr lang="en-GB" i="1" dirty="0"/>
              <a:t>Research Issues</a:t>
            </a:r>
            <a:endParaRPr lang="en-GB" dirty="0"/>
          </a:p>
          <a:p>
            <a:r>
              <a:rPr lang="en-GB" dirty="0"/>
              <a:t>  - Scalable peer-to-peer, thin clients</a:t>
            </a:r>
          </a:p>
          <a:p>
            <a:r>
              <a:rPr lang="en-GB" dirty="0"/>
              <a:t>  - Standards,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5697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4438" y="1863725"/>
          <a:ext cx="7069137" cy="4053839"/>
        </p:xfrm>
        <a:graphic>
          <a:graphicData uri="http://schemas.openxmlformats.org/drawingml/2006/table">
            <a:tbl>
              <a:tblPr/>
              <a:tblGrid>
                <a:gridCol w="100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5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463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Bits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0                                               15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16                                          31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0-31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Header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Type of Service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Total 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32-63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Identification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Flags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Fragment Offset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64-95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Time to Live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Protocol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Header Checksum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96-127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Data Offset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Not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Used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Flags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Receive Window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128-159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Source 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Destination 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160-191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Options (Optional)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4438" y="1752600"/>
          <a:ext cx="7069137" cy="4724399"/>
        </p:xfrm>
        <a:graphic>
          <a:graphicData uri="http://schemas.openxmlformats.org/drawingml/2006/table">
            <a:tbl>
              <a:tblPr/>
              <a:tblGrid>
                <a:gridCol w="100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5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463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Bits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0                                               15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16                                          31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0-31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Header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Type of Service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Total 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32-63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Identification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Flags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Fragment Offset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64-95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Time to Live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Protocol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Header Checksum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96-127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Source 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128-159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Destination 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160-191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Options (Optional)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160+ 192+, 224+, etc.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Data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Packet Format</a:t>
            </a:r>
          </a:p>
        </p:txBody>
      </p:sp>
    </p:spTree>
    <p:extLst>
      <p:ext uri="{BB962C8B-B14F-4D97-AF65-F5344CB8AC3E}">
        <p14:creationId xmlns:p14="http://schemas.microsoft.com/office/powerpoint/2010/main" val="256005176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This is necessary to tell the receiver what the IP packet contains. E.G.s</a:t>
            </a:r>
          </a:p>
          <a:p>
            <a:endParaRPr lang="en-US" dirty="0"/>
          </a:p>
          <a:p>
            <a:pPr lvl="1"/>
            <a:r>
              <a:rPr lang="en-US" dirty="0"/>
              <a:t>1: Internet Control Message Protocol (ICMP)</a:t>
            </a:r>
            <a:endParaRPr lang="en-GB" dirty="0"/>
          </a:p>
          <a:p>
            <a:pPr lvl="1"/>
            <a:r>
              <a:rPr lang="en-US" dirty="0"/>
              <a:t>2: Internet Group Management Protocol (IGMP)</a:t>
            </a:r>
            <a:endParaRPr lang="en-GB" dirty="0"/>
          </a:p>
          <a:p>
            <a:pPr lvl="1"/>
            <a:r>
              <a:rPr lang="en-US" dirty="0"/>
              <a:t>6: Transmission Control Protocol (TCP)</a:t>
            </a:r>
            <a:endParaRPr lang="en-GB" dirty="0"/>
          </a:p>
          <a:p>
            <a:pPr lvl="1"/>
            <a:r>
              <a:rPr lang="en-US" dirty="0"/>
              <a:t>17: User Datagram Protocol (UDP)</a:t>
            </a:r>
            <a:endParaRPr lang="en-GB" dirty="0"/>
          </a:p>
          <a:p>
            <a:pPr lvl="1"/>
            <a:r>
              <a:rPr lang="en-US" dirty="0"/>
              <a:t>89: Open Shortest Path First (OSPF)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296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>
                <a:latin typeface="Tw Cen MT" charset="0"/>
                <a:ea typeface="ＭＳ Ｐゴシック" charset="0"/>
                <a:cs typeface="ＭＳ Ｐゴシック" charset="0"/>
              </a:rPr>
              <a:t>LINK AND PHYSICAL LAYER</a:t>
            </a:r>
          </a:p>
        </p:txBody>
      </p:sp>
    </p:spTree>
    <p:extLst>
      <p:ext uri="{BB962C8B-B14F-4D97-AF65-F5344CB8AC3E}">
        <p14:creationId xmlns:p14="http://schemas.microsoft.com/office/powerpoint/2010/main" val="17997620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and Physical Layer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one we all have experience with is Ethernet, either wired or wireless</a:t>
            </a:r>
          </a:p>
          <a:p>
            <a:r>
              <a:rPr lang="en-US" dirty="0"/>
              <a:t>Our experience is that for a specific Ethernet interface, we either need to:</a:t>
            </a:r>
          </a:p>
          <a:p>
            <a:pPr lvl="1"/>
            <a:r>
              <a:rPr lang="en-US" dirty="0"/>
              <a:t>Set IP address manually</a:t>
            </a:r>
          </a:p>
          <a:p>
            <a:pPr lvl="1"/>
            <a:r>
              <a:rPr lang="en-US" dirty="0"/>
              <a:t>Get an address automatically using DHCP</a:t>
            </a:r>
          </a:p>
          <a:p>
            <a:r>
              <a:rPr lang="en-US" dirty="0"/>
              <a:t>DHCP is actually an application-layer protocol</a:t>
            </a:r>
          </a:p>
          <a:p>
            <a:r>
              <a:rPr lang="en-US" dirty="0"/>
              <a:t>In both cases, we are making a mapping between the MAC address of the Ethernet adapter and the IP address</a:t>
            </a:r>
          </a:p>
        </p:txBody>
      </p:sp>
    </p:spTree>
    <p:extLst>
      <p:ext uri="{BB962C8B-B14F-4D97-AF65-F5344CB8AC3E}">
        <p14:creationId xmlns:p14="http://schemas.microsoft.com/office/powerpoint/2010/main" val="43303832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en-US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3971" name="Content Placeholder 3" descr="figure3.31-XP_TCPIP_properties.png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834" r="-56834"/>
          <a:stretch>
            <a:fillRect/>
          </a:stretch>
        </p:blipFill>
        <p:spPr>
          <a:xfrm>
            <a:off x="612775" y="1600200"/>
            <a:ext cx="8153400" cy="4495800"/>
          </a:xfrm>
        </p:spPr>
      </p:pic>
    </p:spTree>
    <p:extLst>
      <p:ext uri="{BB962C8B-B14F-4D97-AF65-F5344CB8AC3E}">
        <p14:creationId xmlns:p14="http://schemas.microsoft.com/office/powerpoint/2010/main" val="3847555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4438" y="1927225"/>
          <a:ext cx="7069137" cy="2407919"/>
        </p:xfrm>
        <a:graphic>
          <a:graphicData uri="http://schemas.openxmlformats.org/drawingml/2006/table">
            <a:tbl>
              <a:tblPr/>
              <a:tblGrid>
                <a:gridCol w="100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5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463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Bits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0                                               15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16                                          31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0-31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Header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Type of Service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Total 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32-63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Identification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Flags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Fragment Offset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64-95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Time to Live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Protocol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Header Checksum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96-127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Data Offset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Not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Used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Flags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Receive Window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4438" y="1816100"/>
          <a:ext cx="7069137" cy="3823335"/>
        </p:xfrm>
        <a:graphic>
          <a:graphicData uri="http://schemas.openxmlformats.org/drawingml/2006/table">
            <a:tbl>
              <a:tblPr/>
              <a:tblGrid>
                <a:gridCol w="100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1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Bits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0                                               15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16                                          31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0-31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Destination MAC Address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32-63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… Destination MAC 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Source MAC Address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64-95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…Source MAC Address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96-127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EtherType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Data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0"/>
                          <a:cs typeface="ＭＳ Ｐゴシック" charset="0"/>
                        </a:rPr>
                        <a:t>CRC Checksum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0012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Networking Strategies</a:t>
            </a:r>
          </a:p>
        </p:txBody>
      </p:sp>
    </p:spTree>
    <p:extLst>
      <p:ext uri="{BB962C8B-B14F-4D97-AF65-F5344CB8AC3E}">
        <p14:creationId xmlns:p14="http://schemas.microsoft.com/office/powerpoint/2010/main" val="9573627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Architectures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Peer to Peer</a:t>
            </a:r>
          </a:p>
          <a:p>
            <a:pPr eaLnBrk="1" hangingPunct="1"/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Client/Server</a:t>
            </a:r>
          </a:p>
          <a:p>
            <a:pPr eaLnBrk="1" hangingPunct="1"/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Hybrid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D8C8A51-5128-CC49-B929-4E5E2804F1A7}" type="slidenum">
              <a:rPr lang="en-GB" sz="1400"/>
              <a:pPr eaLnBrk="1" hangingPunct="1"/>
              <a:t>77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4901617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Consider Just Two Machines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3BB44A-8E5E-4243-A7FB-2F317D566FF0}" type="slidenum">
              <a:rPr lang="en-GB" sz="1400"/>
              <a:pPr eaLnBrk="1" hangingPunct="1"/>
              <a:t>78</a:t>
            </a:fld>
            <a:endParaRPr lang="en-GB" sz="1400"/>
          </a:p>
        </p:txBody>
      </p:sp>
      <p:sp>
        <p:nvSpPr>
          <p:cNvPr id="48132" name="Rectangle 6"/>
          <p:cNvSpPr>
            <a:spLocks noChangeArrowheads="1"/>
          </p:cNvSpPr>
          <p:nvPr/>
        </p:nvSpPr>
        <p:spPr bwMode="auto">
          <a:xfrm>
            <a:off x="611560" y="4179888"/>
            <a:ext cx="8246690" cy="230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pt-PT" sz="2400" dirty="0" err="1"/>
              <a:t>What</a:t>
            </a:r>
            <a:r>
              <a:rPr lang="pt-PT" sz="2400" dirty="0"/>
              <a:t> </a:t>
            </a:r>
            <a:r>
              <a:rPr lang="pt-PT" sz="2400" dirty="0" err="1"/>
              <a:t>is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relationship</a:t>
            </a:r>
            <a:r>
              <a:rPr lang="pt-PT" sz="2400" dirty="0"/>
              <a:t> </a:t>
            </a:r>
            <a:r>
              <a:rPr lang="pt-PT" sz="2400" dirty="0" err="1"/>
              <a:t>between</a:t>
            </a:r>
            <a:r>
              <a:rPr lang="pt-PT" sz="2400" dirty="0"/>
              <a:t> </a:t>
            </a:r>
            <a:r>
              <a:rPr lang="pt-PT" sz="2400" dirty="0" err="1"/>
              <a:t>them</a:t>
            </a:r>
            <a:r>
              <a:rPr lang="pt-PT" sz="2400" dirty="0"/>
              <a:t>?</a:t>
            </a:r>
          </a:p>
          <a:p>
            <a:pPr eaLnBrk="0" hangingPunct="0">
              <a:buFont typeface="Arial" charset="0"/>
              <a:buChar char="•"/>
            </a:pPr>
            <a:r>
              <a:rPr lang="pt-PT" sz="2400" dirty="0" err="1"/>
              <a:t>Peers</a:t>
            </a:r>
            <a:r>
              <a:rPr lang="pt-PT" sz="2400" dirty="0"/>
              <a:t>?</a:t>
            </a:r>
          </a:p>
          <a:p>
            <a:pPr eaLnBrk="0" hangingPunct="0">
              <a:buFont typeface="Arial" charset="0"/>
              <a:buChar char="•"/>
            </a:pPr>
            <a:r>
              <a:rPr lang="pt-PT" sz="2400" dirty="0" err="1"/>
              <a:t>Master</a:t>
            </a:r>
            <a:r>
              <a:rPr lang="pt-PT" sz="2400" dirty="0"/>
              <a:t>/</a:t>
            </a:r>
            <a:r>
              <a:rPr lang="pt-PT" sz="2400" dirty="0" err="1"/>
              <a:t>slave</a:t>
            </a:r>
            <a:r>
              <a:rPr lang="pt-PT" sz="2400" dirty="0"/>
              <a:t>? </a:t>
            </a:r>
            <a:r>
              <a:rPr lang="pt-PT" sz="2400" dirty="0" err="1"/>
              <a:t>Client</a:t>
            </a:r>
            <a:r>
              <a:rPr lang="pt-PT" sz="2400" dirty="0"/>
              <a:t>/server?</a:t>
            </a:r>
          </a:p>
          <a:p>
            <a:pPr eaLnBrk="0" hangingPunct="0">
              <a:buFont typeface="Arial" charset="0"/>
              <a:buChar char="•"/>
            </a:pPr>
            <a:r>
              <a:rPr lang="pt-PT" sz="2400" dirty="0"/>
              <a:t>Does </a:t>
            </a:r>
            <a:r>
              <a:rPr lang="pt-PT" sz="2400" dirty="0" err="1"/>
              <a:t>one</a:t>
            </a:r>
            <a:r>
              <a:rPr lang="pt-PT" sz="2400" dirty="0"/>
              <a:t> </a:t>
            </a:r>
            <a:r>
              <a:rPr lang="pt-PT" sz="2400" dirty="0" err="1"/>
              <a:t>have</a:t>
            </a:r>
            <a:r>
              <a:rPr lang="pt-PT" sz="2400" dirty="0"/>
              <a:t> data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other</a:t>
            </a:r>
            <a:r>
              <a:rPr lang="pt-PT" sz="2400" dirty="0"/>
              <a:t> </a:t>
            </a:r>
            <a:r>
              <a:rPr lang="pt-PT" sz="2400" dirty="0" err="1"/>
              <a:t>one</a:t>
            </a:r>
            <a:r>
              <a:rPr lang="pt-PT" sz="2400" dirty="0"/>
              <a:t> does </a:t>
            </a:r>
            <a:r>
              <a:rPr lang="pt-PT" sz="2400" dirty="0" err="1"/>
              <a:t>not</a:t>
            </a:r>
            <a:r>
              <a:rPr lang="pt-PT" sz="2400" dirty="0"/>
              <a:t>?</a:t>
            </a:r>
          </a:p>
          <a:p>
            <a:pPr eaLnBrk="0" hangingPunct="0"/>
            <a:endParaRPr lang="pt-PT" sz="2400" dirty="0"/>
          </a:p>
          <a:p>
            <a:pPr eaLnBrk="0" hangingPunct="0">
              <a:buFontTx/>
              <a:buChar char="•"/>
            </a:pPr>
            <a:endParaRPr lang="pt-PT" sz="2400" dirty="0">
              <a:latin typeface="Times New Roman" charset="0"/>
            </a:endParaRPr>
          </a:p>
        </p:txBody>
      </p:sp>
      <p:grpSp>
        <p:nvGrpSpPr>
          <p:cNvPr id="48133" name="Group 31"/>
          <p:cNvGrpSpPr>
            <a:grpSpLocks/>
          </p:cNvGrpSpPr>
          <p:nvPr/>
        </p:nvGrpSpPr>
        <p:grpSpPr bwMode="auto">
          <a:xfrm>
            <a:off x="1043608" y="1844824"/>
            <a:ext cx="6716712" cy="1296987"/>
            <a:chOff x="683" y="1747"/>
            <a:chExt cx="4231" cy="817"/>
          </a:xfrm>
        </p:grpSpPr>
        <p:sp>
          <p:nvSpPr>
            <p:cNvPr id="48134" name="Line 3"/>
            <p:cNvSpPr>
              <a:spLocks noChangeShapeType="1"/>
            </p:cNvSpPr>
            <p:nvPr/>
          </p:nvSpPr>
          <p:spPr bwMode="auto">
            <a:xfrm>
              <a:off x="1194" y="2035"/>
              <a:ext cx="290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5" name="Line 4"/>
            <p:cNvSpPr>
              <a:spLocks noChangeShapeType="1"/>
            </p:cNvSpPr>
            <p:nvPr/>
          </p:nvSpPr>
          <p:spPr bwMode="auto">
            <a:xfrm flipH="1">
              <a:off x="1494" y="2227"/>
              <a:ext cx="315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8136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" y="1747"/>
              <a:ext cx="861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7" name="Picture 1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" y="1747"/>
              <a:ext cx="860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284364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to Peer with Two Clients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Need to decide separation of responsibilities</a:t>
            </a:r>
          </a:p>
          <a:p>
            <a:pPr lvl="1"/>
            <a:r>
              <a:rPr lang="en-US" dirty="0"/>
              <a:t>E.G. Each client simulates one player’s actions</a:t>
            </a:r>
          </a:p>
          <a:p>
            <a:r>
              <a:rPr lang="en-US" dirty="0"/>
              <a:t>Need to communicate sufficient information to the other that they can get both get the same state</a:t>
            </a:r>
          </a:p>
          <a:p>
            <a:r>
              <a:rPr lang="en-US" dirty="0"/>
              <a:t>Assumes that they have the same information other than real-time input</a:t>
            </a:r>
          </a:p>
          <a:p>
            <a:r>
              <a:rPr lang="en-US" dirty="0"/>
              <a:t>Can be achieved simply with sending input to each other</a:t>
            </a:r>
          </a:p>
        </p:txBody>
      </p:sp>
    </p:spTree>
    <p:extLst>
      <p:ext uri="{BB962C8B-B14F-4D97-AF65-F5344CB8AC3E}">
        <p14:creationId xmlns:p14="http://schemas.microsoft.com/office/powerpoint/2010/main" val="246412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>
                <a:latin typeface="Tw Cen MT" charset="0"/>
                <a:ea typeface="ＭＳ Ｐゴシック" charset="0"/>
                <a:cs typeface="ＭＳ Ｐゴシック" charset="0"/>
              </a:rPr>
              <a:t>Materials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>
                <a:latin typeface="Tw Cen MT" charset="0"/>
                <a:ea typeface="ＭＳ Ｐゴシック" charset="0"/>
                <a:cs typeface="ＭＳ Ｐゴシック" charset="0"/>
              </a:rPr>
              <a:t>See handout</a:t>
            </a:r>
          </a:p>
          <a:p>
            <a:r>
              <a:rPr lang="en-US" dirty="0">
                <a:latin typeface="Tw Cen MT" charset="0"/>
                <a:ea typeface="ＭＳ Ｐゴシック" charset="0"/>
                <a:cs typeface="ＭＳ Ｐゴシック" charset="0"/>
              </a:rPr>
              <a:t>All materials available from speaker</a:t>
            </a:r>
          </a:p>
          <a:p>
            <a:r>
              <a:rPr lang="en-US" dirty="0">
                <a:latin typeface="Tw Cen MT" charset="0"/>
                <a:ea typeface="ＭＳ Ｐゴシック" charset="0"/>
                <a:cs typeface="ＭＳ Ｐゴシック" charset="0"/>
              </a:rPr>
              <a:t>Also on:</a:t>
            </a:r>
          </a:p>
          <a:p>
            <a:pPr lvl="1"/>
            <a:r>
              <a:rPr lang="en-US" dirty="0">
                <a:latin typeface="Tw Cen MT" charset="0"/>
                <a:ea typeface="ＭＳ Ｐゴシック" charset="0"/>
              </a:rPr>
              <a:t>http://</a:t>
            </a:r>
            <a:r>
              <a:rPr lang="en-US" dirty="0" err="1">
                <a:latin typeface="Tw Cen MT" charset="0"/>
                <a:ea typeface="ＭＳ Ｐゴシック" charset="0"/>
              </a:rPr>
              <a:t>www.networkedgraphics.org</a:t>
            </a:r>
            <a:r>
              <a:rPr lang="en-US" dirty="0">
                <a:latin typeface="Tw Cen MT" charset="0"/>
                <a:ea typeface="ＭＳ Ｐゴシック" charset="0"/>
              </a:rPr>
              <a:t>/materials/ieeevr-2011</a:t>
            </a:r>
          </a:p>
          <a:p>
            <a:pPr lvl="1"/>
            <a:endParaRPr lang="en-US" dirty="0">
              <a:latin typeface="Tw Cen MT" charset="0"/>
              <a:ea typeface="ＭＳ Ｐゴシック" charset="0"/>
            </a:endParaRPr>
          </a:p>
          <a:p>
            <a:r>
              <a:rPr lang="en-US" dirty="0">
                <a:latin typeface="Tw Cen MT" charset="0"/>
                <a:ea typeface="ＭＳ Ｐゴシック" charset="0"/>
                <a:cs typeface="ＭＳ Ｐゴシック" charset="0"/>
              </a:rPr>
              <a:t>Many more materials (code, blog posts, paper links, etc.) on:</a:t>
            </a:r>
          </a:p>
          <a:p>
            <a:pPr lvl="1"/>
            <a:r>
              <a:rPr lang="en-US" dirty="0">
                <a:latin typeface="Tw Cen MT" charset="0"/>
                <a:ea typeface="ＭＳ Ｐゴシック" charset="0"/>
              </a:rPr>
              <a:t>http://</a:t>
            </a:r>
            <a:r>
              <a:rPr lang="en-US" dirty="0" err="1">
                <a:latin typeface="Tw Cen MT" charset="0"/>
                <a:ea typeface="ＭＳ Ｐゴシック" charset="0"/>
              </a:rPr>
              <a:t>www.networkedgraphics.org</a:t>
            </a:r>
            <a:r>
              <a:rPr lang="en-US" dirty="0">
                <a:latin typeface="Tw Cen MT" charset="0"/>
                <a:ea typeface="ＭＳ Ｐゴシック" charset="0"/>
              </a:rPr>
              <a:t>/</a:t>
            </a:r>
          </a:p>
          <a:p>
            <a:pPr lvl="1"/>
            <a:endParaRPr lang="en-US" dirty="0">
              <a:latin typeface="Tw Cen MT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895350" y="1781175"/>
            <a:ext cx="1857375" cy="32861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Doom Client</a:t>
            </a:r>
            <a:r>
              <a:rPr lang="en-GB" sz="16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A</a:t>
            </a:r>
            <a:endParaRPr lang="en-GB" sz="1400" b="1" baseline="-2500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95413" y="2281238"/>
            <a:ext cx="928687" cy="428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Input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52538" y="4424363"/>
            <a:ext cx="1214437" cy="428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Rendering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219200" y="2995613"/>
            <a:ext cx="1219200" cy="428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Receive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Input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252538" y="3709988"/>
            <a:ext cx="1214437" cy="428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Simulate</a:t>
            </a:r>
          </a:p>
        </p:txBody>
      </p:sp>
      <p:cxnSp>
        <p:nvCxnSpPr>
          <p:cNvPr id="36" name="Straight Arrow Connector 35"/>
          <p:cNvCxnSpPr>
            <a:stCxn id="30" idx="2"/>
            <a:endCxn id="33" idx="0"/>
          </p:cNvCxnSpPr>
          <p:nvPr/>
        </p:nvCxnSpPr>
        <p:spPr>
          <a:xfrm rot="5400000">
            <a:off x="1701800" y="2836863"/>
            <a:ext cx="285750" cy="31750"/>
          </a:xfrm>
          <a:prstGeom prst="straightConnector1">
            <a:avLst/>
          </a:prstGeom>
          <a:ln w="2222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4" idx="2"/>
            <a:endCxn id="31" idx="0"/>
          </p:cNvCxnSpPr>
          <p:nvPr/>
        </p:nvCxnSpPr>
        <p:spPr>
          <a:xfrm rot="5400000">
            <a:off x="1716882" y="4280694"/>
            <a:ext cx="285750" cy="1587"/>
          </a:xfrm>
          <a:prstGeom prst="straightConnector1">
            <a:avLst/>
          </a:prstGeom>
          <a:ln w="2222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3" idx="2"/>
            <a:endCxn id="34" idx="0"/>
          </p:cNvCxnSpPr>
          <p:nvPr/>
        </p:nvCxnSpPr>
        <p:spPr>
          <a:xfrm rot="16200000" flipH="1">
            <a:off x="1701800" y="3551238"/>
            <a:ext cx="285750" cy="31750"/>
          </a:xfrm>
          <a:prstGeom prst="straightConnector1">
            <a:avLst/>
          </a:prstGeom>
          <a:ln w="2222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31" idx="1"/>
            <a:endCxn id="30" idx="0"/>
          </p:cNvCxnSpPr>
          <p:nvPr/>
        </p:nvCxnSpPr>
        <p:spPr>
          <a:xfrm rot="10800000" flipH="1">
            <a:off x="1252538" y="2281238"/>
            <a:ext cx="606425" cy="2357437"/>
          </a:xfrm>
          <a:prstGeom prst="bentConnector4">
            <a:avLst>
              <a:gd name="adj1" fmla="val -37647"/>
              <a:gd name="adj2" fmla="val 107112"/>
            </a:avLst>
          </a:prstGeom>
          <a:ln w="2222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753225" y="1781175"/>
            <a:ext cx="1857375" cy="32861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Doom Client</a:t>
            </a:r>
            <a:r>
              <a:rPr lang="en-GB" sz="16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endParaRPr lang="en-GB" sz="1400" b="1" baseline="-2500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181850" y="2281238"/>
            <a:ext cx="928688" cy="428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Input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038975" y="4424363"/>
            <a:ext cx="1214438" cy="428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Rendering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010400" y="2995613"/>
            <a:ext cx="1219200" cy="428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Receive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Input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038975" y="3709988"/>
            <a:ext cx="1214438" cy="428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Simulate</a:t>
            </a:r>
          </a:p>
        </p:txBody>
      </p:sp>
      <p:cxnSp>
        <p:nvCxnSpPr>
          <p:cNvPr id="60" name="Straight Arrow Connector 59"/>
          <p:cNvCxnSpPr>
            <a:stCxn id="56" idx="2"/>
            <a:endCxn id="58" idx="0"/>
          </p:cNvCxnSpPr>
          <p:nvPr/>
        </p:nvCxnSpPr>
        <p:spPr>
          <a:xfrm rot="5400000">
            <a:off x="7490619" y="2839244"/>
            <a:ext cx="285750" cy="26988"/>
          </a:xfrm>
          <a:prstGeom prst="straightConnector1">
            <a:avLst/>
          </a:prstGeom>
          <a:ln w="2222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9" idx="2"/>
            <a:endCxn id="57" idx="0"/>
          </p:cNvCxnSpPr>
          <p:nvPr/>
        </p:nvCxnSpPr>
        <p:spPr>
          <a:xfrm rot="5400000">
            <a:off x="7503319" y="4280694"/>
            <a:ext cx="285750" cy="1588"/>
          </a:xfrm>
          <a:prstGeom prst="straightConnector1">
            <a:avLst/>
          </a:prstGeom>
          <a:ln w="2222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8" idx="2"/>
            <a:endCxn id="59" idx="0"/>
          </p:cNvCxnSpPr>
          <p:nvPr/>
        </p:nvCxnSpPr>
        <p:spPr>
          <a:xfrm rot="16200000" flipH="1">
            <a:off x="7490619" y="3553619"/>
            <a:ext cx="285750" cy="26988"/>
          </a:xfrm>
          <a:prstGeom prst="straightConnector1">
            <a:avLst/>
          </a:prstGeom>
          <a:ln w="2222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57" idx="3"/>
            <a:endCxn id="56" idx="0"/>
          </p:cNvCxnSpPr>
          <p:nvPr/>
        </p:nvCxnSpPr>
        <p:spPr>
          <a:xfrm flipH="1" flipV="1">
            <a:off x="7645400" y="2281238"/>
            <a:ext cx="608013" cy="2357437"/>
          </a:xfrm>
          <a:prstGeom prst="bentConnector4">
            <a:avLst>
              <a:gd name="adj1" fmla="val -37647"/>
              <a:gd name="adj2" fmla="val 107111"/>
            </a:avLst>
          </a:prstGeom>
          <a:ln w="2222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30" idx="3"/>
            <a:endCxn id="58" idx="1"/>
          </p:cNvCxnSpPr>
          <p:nvPr/>
        </p:nvCxnSpPr>
        <p:spPr>
          <a:xfrm>
            <a:off x="2324100" y="2495550"/>
            <a:ext cx="4686300" cy="714375"/>
          </a:xfrm>
          <a:prstGeom prst="straightConnector1">
            <a:avLst/>
          </a:prstGeom>
          <a:ln w="2222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56" idx="1"/>
            <a:endCxn id="33" idx="3"/>
          </p:cNvCxnSpPr>
          <p:nvPr/>
        </p:nvCxnSpPr>
        <p:spPr>
          <a:xfrm rot="10800000" flipV="1">
            <a:off x="2438400" y="2495550"/>
            <a:ext cx="4743450" cy="714375"/>
          </a:xfrm>
          <a:prstGeom prst="straightConnector1">
            <a:avLst/>
          </a:prstGeom>
          <a:ln w="2222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 DOOM</a:t>
            </a:r>
          </a:p>
        </p:txBody>
      </p:sp>
    </p:spTree>
    <p:extLst>
      <p:ext uri="{BB962C8B-B14F-4D97-AF65-F5344CB8AC3E}">
        <p14:creationId xmlns:p14="http://schemas.microsoft.com/office/powerpoint/2010/main" val="30538520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Slave with Two Clients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One process calculates results of input</a:t>
            </a:r>
          </a:p>
          <a:p>
            <a:r>
              <a:rPr lang="en-US" dirty="0"/>
              <a:t>Necessary if simulation is non-deterministic</a:t>
            </a:r>
          </a:p>
        </p:txBody>
      </p:sp>
    </p:spTree>
    <p:extLst>
      <p:ext uri="{BB962C8B-B14F-4D97-AF65-F5344CB8AC3E}">
        <p14:creationId xmlns:p14="http://schemas.microsoft.com/office/powerpoint/2010/main" val="406084362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895350" y="1781175"/>
            <a:ext cx="1857375" cy="32861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Slave</a:t>
            </a:r>
            <a:endParaRPr lang="en-GB" sz="1400" b="1" baseline="-250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95413" y="2281238"/>
            <a:ext cx="928687" cy="428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Input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52538" y="4424363"/>
            <a:ext cx="1214437" cy="428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Rendering</a:t>
            </a:r>
          </a:p>
        </p:txBody>
      </p:sp>
      <p:cxnSp>
        <p:nvCxnSpPr>
          <p:cNvPr id="37" name="Straight Arrow Connector 36"/>
          <p:cNvCxnSpPr>
            <a:stCxn id="30" idx="2"/>
            <a:endCxn id="31" idx="0"/>
          </p:cNvCxnSpPr>
          <p:nvPr/>
        </p:nvCxnSpPr>
        <p:spPr>
          <a:xfrm>
            <a:off x="1859757" y="2709863"/>
            <a:ext cx="0" cy="1714500"/>
          </a:xfrm>
          <a:prstGeom prst="straightConnector1">
            <a:avLst/>
          </a:prstGeom>
          <a:ln w="2222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31" idx="1"/>
            <a:endCxn id="30" idx="0"/>
          </p:cNvCxnSpPr>
          <p:nvPr/>
        </p:nvCxnSpPr>
        <p:spPr>
          <a:xfrm rot="10800000" flipH="1">
            <a:off x="1252538" y="2281238"/>
            <a:ext cx="606425" cy="2357437"/>
          </a:xfrm>
          <a:prstGeom prst="bentConnector4">
            <a:avLst>
              <a:gd name="adj1" fmla="val -37647"/>
              <a:gd name="adj2" fmla="val 107112"/>
            </a:avLst>
          </a:prstGeom>
          <a:ln w="2222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753225" y="1781175"/>
            <a:ext cx="1857375" cy="32861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Master</a:t>
            </a:r>
            <a:endParaRPr lang="en-GB" sz="1400" b="1" baseline="-250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181850" y="2281238"/>
            <a:ext cx="928688" cy="428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Input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038975" y="4424363"/>
            <a:ext cx="1214438" cy="428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Rendering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010400" y="2995613"/>
            <a:ext cx="1219200" cy="428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Receive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Input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038975" y="3709988"/>
            <a:ext cx="1214438" cy="428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Simulate</a:t>
            </a:r>
          </a:p>
        </p:txBody>
      </p:sp>
      <p:cxnSp>
        <p:nvCxnSpPr>
          <p:cNvPr id="60" name="Straight Arrow Connector 59"/>
          <p:cNvCxnSpPr>
            <a:stCxn id="56" idx="2"/>
            <a:endCxn id="58" idx="0"/>
          </p:cNvCxnSpPr>
          <p:nvPr/>
        </p:nvCxnSpPr>
        <p:spPr>
          <a:xfrm rot="5400000">
            <a:off x="7490619" y="2839244"/>
            <a:ext cx="285750" cy="26988"/>
          </a:xfrm>
          <a:prstGeom prst="straightConnector1">
            <a:avLst/>
          </a:prstGeom>
          <a:ln w="2222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9" idx="2"/>
            <a:endCxn id="57" idx="0"/>
          </p:cNvCxnSpPr>
          <p:nvPr/>
        </p:nvCxnSpPr>
        <p:spPr>
          <a:xfrm rot="5400000">
            <a:off x="7503319" y="4280694"/>
            <a:ext cx="285750" cy="1588"/>
          </a:xfrm>
          <a:prstGeom prst="straightConnector1">
            <a:avLst/>
          </a:prstGeom>
          <a:ln w="2222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8" idx="2"/>
            <a:endCxn id="59" idx="0"/>
          </p:cNvCxnSpPr>
          <p:nvPr/>
        </p:nvCxnSpPr>
        <p:spPr>
          <a:xfrm rot="16200000" flipH="1">
            <a:off x="7490619" y="3553619"/>
            <a:ext cx="285750" cy="26988"/>
          </a:xfrm>
          <a:prstGeom prst="straightConnector1">
            <a:avLst/>
          </a:prstGeom>
          <a:ln w="2222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57" idx="3"/>
            <a:endCxn id="56" idx="0"/>
          </p:cNvCxnSpPr>
          <p:nvPr/>
        </p:nvCxnSpPr>
        <p:spPr>
          <a:xfrm flipH="1" flipV="1">
            <a:off x="7645400" y="2281238"/>
            <a:ext cx="608013" cy="2357437"/>
          </a:xfrm>
          <a:prstGeom prst="bentConnector4">
            <a:avLst>
              <a:gd name="adj1" fmla="val -37647"/>
              <a:gd name="adj2" fmla="val 107111"/>
            </a:avLst>
          </a:prstGeom>
          <a:ln w="2222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30" idx="3"/>
            <a:endCxn id="58" idx="1"/>
          </p:cNvCxnSpPr>
          <p:nvPr/>
        </p:nvCxnSpPr>
        <p:spPr>
          <a:xfrm>
            <a:off x="2324100" y="2495550"/>
            <a:ext cx="4686300" cy="714375"/>
          </a:xfrm>
          <a:prstGeom prst="straightConnector1">
            <a:avLst/>
          </a:prstGeom>
          <a:ln w="2222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2483768" y="3933056"/>
            <a:ext cx="4536504" cy="720080"/>
          </a:xfrm>
          <a:prstGeom prst="straightConnector1">
            <a:avLst/>
          </a:prstGeom>
          <a:ln w="2222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</a:t>
            </a:r>
          </a:p>
        </p:txBody>
      </p:sp>
    </p:spTree>
    <p:extLst>
      <p:ext uri="{BB962C8B-B14F-4D97-AF65-F5344CB8AC3E}">
        <p14:creationId xmlns:p14="http://schemas.microsoft.com/office/powerpoint/2010/main" val="424492752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Clients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same issues exist:</a:t>
            </a:r>
          </a:p>
          <a:p>
            <a:pPr lvl="1"/>
            <a:r>
              <a:rPr lang="en-US" dirty="0"/>
              <a:t>Who is responsible?</a:t>
            </a:r>
          </a:p>
          <a:p>
            <a:pPr lvl="1"/>
            <a:r>
              <a:rPr lang="en-US" dirty="0"/>
              <a:t>Who has the necessary data to evolve the state?</a:t>
            </a:r>
          </a:p>
          <a:p>
            <a:pPr lvl="1"/>
            <a:r>
              <a:rPr lang="en-US" dirty="0"/>
              <a:t>Who can be </a:t>
            </a:r>
            <a:r>
              <a:rPr lang="en-US" b="1" dirty="0"/>
              <a:t>trusted</a:t>
            </a:r>
            <a:r>
              <a:rPr lang="en-US" dirty="0"/>
              <a:t> to evolve the state?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56795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Peer to Peer Architecture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87B3CB6-2732-DF43-9504-6385B31329E8}" type="slidenum">
              <a:rPr lang="en-GB" sz="1400"/>
              <a:pPr eaLnBrk="1" hangingPunct="1"/>
              <a:t>84</a:t>
            </a:fld>
            <a:endParaRPr lang="en-GB" sz="1400"/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 flipH="1" flipV="1">
            <a:off x="5011738" y="2771775"/>
            <a:ext cx="881062" cy="198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 flipH="1" flipV="1">
            <a:off x="5148263" y="2543175"/>
            <a:ext cx="18288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 flipV="1">
            <a:off x="1963738" y="2390775"/>
            <a:ext cx="1897062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280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2924175"/>
            <a:ext cx="13652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847975"/>
            <a:ext cx="136683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1704975"/>
            <a:ext cx="136683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Picture 1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4676775"/>
            <a:ext cx="136683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4" name="Picture 1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4676775"/>
            <a:ext cx="13652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4810125" y="1628775"/>
            <a:ext cx="981038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PT" sz="2400" dirty="0" err="1"/>
              <a:t>Client</a:t>
            </a:r>
            <a:endParaRPr lang="pt-PT" sz="2400" dirty="0"/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474663" y="3990975"/>
            <a:ext cx="96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PT" sz="2400"/>
              <a:t>Client</a:t>
            </a:r>
          </a:p>
        </p:txBody>
      </p:sp>
      <p:sp>
        <p:nvSpPr>
          <p:cNvPr id="54287" name="Rectangle 18"/>
          <p:cNvSpPr>
            <a:spLocks noChangeArrowheads="1"/>
          </p:cNvSpPr>
          <p:nvPr/>
        </p:nvSpPr>
        <p:spPr bwMode="auto">
          <a:xfrm>
            <a:off x="1519238" y="5132388"/>
            <a:ext cx="96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PT" sz="2400"/>
              <a:t>Client</a:t>
            </a:r>
          </a:p>
        </p:txBody>
      </p:sp>
      <p:sp>
        <p:nvSpPr>
          <p:cNvPr id="54288" name="Rectangle 19"/>
          <p:cNvSpPr>
            <a:spLocks noChangeArrowheads="1"/>
          </p:cNvSpPr>
          <p:nvPr/>
        </p:nvSpPr>
        <p:spPr bwMode="auto">
          <a:xfrm>
            <a:off x="4398963" y="5348288"/>
            <a:ext cx="96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PT" sz="2400"/>
              <a:t>Client</a:t>
            </a:r>
          </a:p>
        </p:txBody>
      </p:sp>
      <p:sp>
        <p:nvSpPr>
          <p:cNvPr id="54289" name="Rectangle 20"/>
          <p:cNvSpPr>
            <a:spLocks noChangeArrowheads="1"/>
          </p:cNvSpPr>
          <p:nvPr/>
        </p:nvSpPr>
        <p:spPr bwMode="auto">
          <a:xfrm>
            <a:off x="7207250" y="4124325"/>
            <a:ext cx="96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PT" sz="2400"/>
              <a:t>Client</a:t>
            </a: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2411760" y="3789040"/>
            <a:ext cx="3024336" cy="108012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 flipH="1">
            <a:off x="3590925" y="2847975"/>
            <a:ext cx="541338" cy="1905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>
            <a:off x="2339753" y="4221087"/>
            <a:ext cx="432048" cy="57606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 flipV="1">
            <a:off x="3995936" y="5157191"/>
            <a:ext cx="1368152" cy="144016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V="1">
            <a:off x="6372200" y="4077072"/>
            <a:ext cx="648072" cy="64807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 flipV="1">
            <a:off x="2483768" y="3356992"/>
            <a:ext cx="4320480" cy="21602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 flipV="1">
            <a:off x="3851920" y="3933056"/>
            <a:ext cx="2664296" cy="93610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7168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Client-Server Architecture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87B3CB6-2732-DF43-9504-6385B31329E8}" type="slidenum">
              <a:rPr lang="en-GB" sz="1400"/>
              <a:pPr eaLnBrk="1" hangingPunct="1"/>
              <a:t>85</a:t>
            </a:fld>
            <a:endParaRPr lang="en-GB" sz="1400"/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 flipH="1" flipV="1">
            <a:off x="5011738" y="2771775"/>
            <a:ext cx="881062" cy="198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 flipH="1">
            <a:off x="3590925" y="2847975"/>
            <a:ext cx="541338" cy="1905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 flipH="1" flipV="1">
            <a:off x="5148263" y="2543175"/>
            <a:ext cx="18288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 flipV="1">
            <a:off x="1963738" y="2390775"/>
            <a:ext cx="1897062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280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2924175"/>
            <a:ext cx="13652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847975"/>
            <a:ext cx="136683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1704975"/>
            <a:ext cx="136683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Picture 1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4676775"/>
            <a:ext cx="136683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4" name="Picture 1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4676775"/>
            <a:ext cx="13652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4810125" y="1628775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PT" sz="2400"/>
              <a:t>Server</a:t>
            </a: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474663" y="3990975"/>
            <a:ext cx="96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PT" sz="2400"/>
              <a:t>Client</a:t>
            </a:r>
          </a:p>
        </p:txBody>
      </p:sp>
      <p:sp>
        <p:nvSpPr>
          <p:cNvPr id="54287" name="Rectangle 18"/>
          <p:cNvSpPr>
            <a:spLocks noChangeArrowheads="1"/>
          </p:cNvSpPr>
          <p:nvPr/>
        </p:nvSpPr>
        <p:spPr bwMode="auto">
          <a:xfrm>
            <a:off x="1519238" y="5132388"/>
            <a:ext cx="96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PT" sz="2400"/>
              <a:t>Client</a:t>
            </a:r>
          </a:p>
        </p:txBody>
      </p:sp>
      <p:sp>
        <p:nvSpPr>
          <p:cNvPr id="54288" name="Rectangle 19"/>
          <p:cNvSpPr>
            <a:spLocks noChangeArrowheads="1"/>
          </p:cNvSpPr>
          <p:nvPr/>
        </p:nvSpPr>
        <p:spPr bwMode="auto">
          <a:xfrm>
            <a:off x="4398963" y="5348288"/>
            <a:ext cx="96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PT" sz="2400"/>
              <a:t>Client</a:t>
            </a:r>
          </a:p>
        </p:txBody>
      </p:sp>
      <p:sp>
        <p:nvSpPr>
          <p:cNvPr id="54289" name="Rectangle 20"/>
          <p:cNvSpPr>
            <a:spLocks noChangeArrowheads="1"/>
          </p:cNvSpPr>
          <p:nvPr/>
        </p:nvSpPr>
        <p:spPr bwMode="auto">
          <a:xfrm>
            <a:off x="7207250" y="4124325"/>
            <a:ext cx="96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PT" sz="240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161964630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Peer to Peer</a:t>
            </a:r>
          </a:p>
          <a:p>
            <a:pPr lvl="1"/>
            <a:r>
              <a:rPr lang="en-US" dirty="0"/>
              <a:t>Data need to be sent multiple times on the network links might vary in bandwidth &amp; latency</a:t>
            </a:r>
          </a:p>
          <a:p>
            <a:pPr lvl="1"/>
            <a:r>
              <a:rPr lang="en-US" dirty="0"/>
              <a:t>Clients need to manage multiple connections</a:t>
            </a:r>
          </a:p>
          <a:p>
            <a:r>
              <a:rPr lang="en-US" dirty="0"/>
              <a:t>Client Server</a:t>
            </a:r>
          </a:p>
          <a:p>
            <a:pPr lvl="1"/>
            <a:r>
              <a:rPr lang="en-US" dirty="0"/>
              <a:t>The Server is a bottleneck</a:t>
            </a:r>
          </a:p>
          <a:p>
            <a:pPr lvl="1"/>
            <a:r>
              <a:rPr lang="en-US" dirty="0"/>
              <a:t>Clients manage one connection</a:t>
            </a:r>
          </a:p>
          <a:p>
            <a:pPr lvl="1"/>
            <a:r>
              <a:rPr lang="en-US" dirty="0"/>
              <a:t>Server can have privileged data, and can probably be trusted</a:t>
            </a:r>
          </a:p>
          <a:p>
            <a:pPr lvl="1"/>
            <a:r>
              <a:rPr lang="en-US" dirty="0"/>
              <a:t>Latency is higher</a:t>
            </a:r>
          </a:p>
          <a:p>
            <a:pPr lvl="1"/>
            <a:r>
              <a:rPr lang="en-US" dirty="0"/>
              <a:t>Synchronization is easy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06309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Hybrid Architectures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C2E59BD-B60B-DA4B-8A19-32109A6EF8EC}" type="slidenum">
              <a:rPr lang="en-GB" sz="1400"/>
              <a:pPr eaLnBrk="1" hangingPunct="1"/>
              <a:t>87</a:t>
            </a:fld>
            <a:endParaRPr lang="en-GB" sz="1400"/>
          </a:p>
        </p:txBody>
      </p:sp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571500" y="5357813"/>
            <a:ext cx="589438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Tx/>
              <a:buChar char="•"/>
            </a:pPr>
            <a:r>
              <a:rPr lang="pt-PT" sz="2400">
                <a:latin typeface="Times New Roman" charset="0"/>
              </a:rPr>
              <a:t> </a:t>
            </a:r>
            <a:r>
              <a:rPr lang="pt-PT" sz="2400"/>
              <a:t>Multiple servers serving different regions</a:t>
            </a:r>
          </a:p>
          <a:p>
            <a:pPr eaLnBrk="0" hangingPunct="0">
              <a:buFontTx/>
              <a:buChar char="•"/>
            </a:pPr>
            <a:r>
              <a:rPr lang="pt-PT" sz="2400"/>
              <a:t> Multiple service types &amp; service layers</a:t>
            </a:r>
          </a:p>
          <a:p>
            <a:pPr eaLnBrk="0" hangingPunct="0">
              <a:buFontTx/>
              <a:buChar char="•"/>
            </a:pPr>
            <a:endParaRPr lang="pt-PT" sz="2400"/>
          </a:p>
        </p:txBody>
      </p:sp>
      <p:sp>
        <p:nvSpPr>
          <p:cNvPr id="56325" name="Line 12"/>
          <p:cNvSpPr>
            <a:spLocks noChangeShapeType="1"/>
          </p:cNvSpPr>
          <p:nvPr/>
        </p:nvSpPr>
        <p:spPr bwMode="auto">
          <a:xfrm>
            <a:off x="1500188" y="3214688"/>
            <a:ext cx="2000250" cy="460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6" name="Line 13"/>
          <p:cNvSpPr>
            <a:spLocks noChangeShapeType="1"/>
          </p:cNvSpPr>
          <p:nvPr/>
        </p:nvSpPr>
        <p:spPr bwMode="auto">
          <a:xfrm flipV="1">
            <a:off x="5214938" y="2286000"/>
            <a:ext cx="142875" cy="6429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7" name="Line 14"/>
          <p:cNvSpPr>
            <a:spLocks noChangeShapeType="1"/>
          </p:cNvSpPr>
          <p:nvPr/>
        </p:nvSpPr>
        <p:spPr bwMode="auto">
          <a:xfrm flipH="1">
            <a:off x="5357813" y="3000375"/>
            <a:ext cx="2208212" cy="714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8" name="Line 15"/>
          <p:cNvSpPr>
            <a:spLocks noChangeShapeType="1"/>
          </p:cNvSpPr>
          <p:nvPr/>
        </p:nvSpPr>
        <p:spPr bwMode="auto">
          <a:xfrm flipH="1" flipV="1">
            <a:off x="5000625" y="4286250"/>
            <a:ext cx="1357313" cy="7143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329" name="Picture 16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778125"/>
            <a:ext cx="11382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Picture 17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2500313"/>
            <a:ext cx="11382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Picture 18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00188"/>
            <a:ext cx="11398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2" name="Picture 19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286250"/>
            <a:ext cx="11398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3" name="Picture 20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786313"/>
            <a:ext cx="11382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4" name="Line 21"/>
          <p:cNvSpPr>
            <a:spLocks noChangeShapeType="1"/>
          </p:cNvSpPr>
          <p:nvPr/>
        </p:nvSpPr>
        <p:spPr bwMode="auto">
          <a:xfrm flipH="1">
            <a:off x="2786063" y="4357688"/>
            <a:ext cx="1428750" cy="3444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336" name="Picture 20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928938"/>
            <a:ext cx="7143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7" name="Picture 20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86063"/>
            <a:ext cx="7143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8" name="Picture 20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929063"/>
            <a:ext cx="7143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5072063" y="3429000"/>
            <a:ext cx="176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PT" sz="2400"/>
              <a:t>Server pool</a:t>
            </a:r>
          </a:p>
        </p:txBody>
      </p:sp>
      <p:sp>
        <p:nvSpPr>
          <p:cNvPr id="56340" name="Line 13"/>
          <p:cNvSpPr>
            <a:spLocks noChangeShapeType="1"/>
          </p:cNvSpPr>
          <p:nvPr/>
        </p:nvSpPr>
        <p:spPr bwMode="auto">
          <a:xfrm flipV="1">
            <a:off x="4286250" y="3214688"/>
            <a:ext cx="428625" cy="6191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1" name="Line 13"/>
          <p:cNvSpPr>
            <a:spLocks noChangeShapeType="1"/>
          </p:cNvSpPr>
          <p:nvPr/>
        </p:nvSpPr>
        <p:spPr bwMode="auto">
          <a:xfrm>
            <a:off x="3929063" y="3562350"/>
            <a:ext cx="428625" cy="2952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2" name="Line 13"/>
          <p:cNvSpPr>
            <a:spLocks noChangeShapeType="1"/>
          </p:cNvSpPr>
          <p:nvPr/>
        </p:nvSpPr>
        <p:spPr bwMode="auto">
          <a:xfrm flipV="1">
            <a:off x="4643438" y="3367088"/>
            <a:ext cx="223837" cy="4905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9056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Protocol to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If there is an application layer protocol that is appropriate use that!</a:t>
            </a:r>
          </a:p>
          <a:p>
            <a:r>
              <a:rPr lang="en-US" dirty="0"/>
              <a:t>UDP</a:t>
            </a:r>
          </a:p>
          <a:p>
            <a:pPr lvl="1"/>
            <a:r>
              <a:rPr lang="en-US" dirty="0"/>
              <a:t>Good for fast changing data, and initial start update</a:t>
            </a:r>
          </a:p>
          <a:p>
            <a:pPr lvl="1"/>
            <a:r>
              <a:rPr lang="en-US" dirty="0"/>
              <a:t>Good for position information</a:t>
            </a:r>
          </a:p>
          <a:p>
            <a:r>
              <a:rPr lang="en-US" dirty="0"/>
              <a:t>TCP</a:t>
            </a:r>
          </a:p>
          <a:p>
            <a:pPr lvl="1"/>
            <a:r>
              <a:rPr lang="en-US" dirty="0"/>
              <a:t>Good for reliable data, and bulk data transfer</a:t>
            </a:r>
          </a:p>
          <a:p>
            <a:pPr lvl="1"/>
            <a:r>
              <a:rPr lang="en-US" dirty="0"/>
              <a:t>Good for data assets and critical information such as score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2958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Protocol to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Some people implement “reliability-lite” on top of UDP</a:t>
            </a:r>
          </a:p>
          <a:p>
            <a:r>
              <a:rPr lang="en-US" dirty="0"/>
              <a:t>Other platforms mix UDP &amp; TCP</a:t>
            </a:r>
          </a:p>
          <a:p>
            <a:pPr lvl="1"/>
            <a:r>
              <a:rPr lang="en-US" dirty="0"/>
              <a:t>There are many catches with this</a:t>
            </a:r>
          </a:p>
          <a:p>
            <a:pPr lvl="1"/>
            <a:endParaRPr lang="en-US" dirty="0"/>
          </a:p>
          <a:p>
            <a:r>
              <a:rPr lang="en-US" dirty="0"/>
              <a:t>Many platforms support application layer protocols such as HTTP or FTP for bulk asset transfer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19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w Cen MT" charset="0"/>
                <a:ea typeface="ＭＳ Ｐゴシック" charset="0"/>
                <a:cs typeface="ＭＳ Ｐゴシック" charset="0"/>
              </a:rPr>
              <a:t>For Much More Detail</a:t>
            </a:r>
          </a:p>
        </p:txBody>
      </p:sp>
      <p:pic>
        <p:nvPicPr>
          <p:cNvPr id="4403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4" b="8224"/>
          <a:stretch>
            <a:fillRect/>
          </a:stretch>
        </p:blipFill>
        <p:spPr>
          <a:xfrm>
            <a:off x="609600" y="1736725"/>
            <a:ext cx="3886200" cy="4572000"/>
          </a:xfrm>
        </p:spPr>
      </p:pic>
      <p:sp>
        <p:nvSpPr>
          <p:cNvPr id="44035" name="Content Placeholder 4"/>
          <p:cNvSpPr>
            <a:spLocks noGrp="1"/>
          </p:cNvSpPr>
          <p:nvPr>
            <p:ph sz="quarter" idx="2"/>
          </p:nvPr>
        </p:nvSpPr>
        <p:spPr>
          <a:xfrm>
            <a:off x="4845050" y="1589088"/>
            <a:ext cx="3886200" cy="4572000"/>
          </a:xfrm>
        </p:spPr>
        <p:txBody>
          <a:bodyPr/>
          <a:lstStyle/>
          <a:p>
            <a:r>
              <a:rPr lang="en-US">
                <a:latin typeface="Tw Cen MT" charset="0"/>
                <a:ea typeface="ＭＳ Ｐゴシック" charset="0"/>
                <a:cs typeface="ＭＳ Ｐゴシック" charset="0"/>
              </a:rPr>
              <a:t>Anthony Steed &amp; Manuel Oliveira</a:t>
            </a:r>
          </a:p>
          <a:p>
            <a:r>
              <a:rPr lang="en-US">
                <a:latin typeface="Tw Cen MT" charset="0"/>
                <a:ea typeface="ＭＳ Ｐゴシック" charset="0"/>
                <a:cs typeface="ＭＳ Ｐゴシック" charset="0"/>
              </a:rPr>
              <a:t>Published by Morgan Kaufmann (2009 US, 2010 EU&amp;Other)</a:t>
            </a:r>
          </a:p>
          <a:p>
            <a:r>
              <a:rPr lang="en-US">
                <a:latin typeface="Tw Cen MT" charset="0"/>
                <a:ea typeface="ＭＳ Ｐゴシック" charset="0"/>
                <a:cs typeface="ＭＳ Ｐゴシック" charset="0"/>
              </a:rPr>
              <a:t>576 pages</a:t>
            </a:r>
          </a:p>
          <a:p>
            <a:r>
              <a:rPr lang="en-US">
                <a:latin typeface="Tw Cen MT" charset="0"/>
                <a:ea typeface="ＭＳ Ｐゴシック" charset="0"/>
                <a:cs typeface="ＭＳ Ｐゴシック" charset="0"/>
              </a:rPr>
              <a:t>Covers today’s topics in more depth plus more background</a:t>
            </a:r>
          </a:p>
          <a:p>
            <a:endParaRPr lang="en-US">
              <a:latin typeface="Tw Cen MT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8193486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NVEs &amp; NGs have a long history, but it is in the last 10 years that they have really taken off</a:t>
            </a:r>
          </a:p>
          <a:p>
            <a:r>
              <a:rPr lang="en-US" dirty="0"/>
              <a:t>The Internet is a </a:t>
            </a:r>
            <a:r>
              <a:rPr lang="en-US" i="1" dirty="0"/>
              <a:t>best effort </a:t>
            </a:r>
            <a:r>
              <a:rPr lang="en-US" dirty="0"/>
              <a:t>network where applications need to deal with latency &amp; loss</a:t>
            </a:r>
          </a:p>
          <a:p>
            <a:r>
              <a:rPr lang="en-US" dirty="0"/>
              <a:t>There are various architectures that support NVEs &amp; NGs</a:t>
            </a:r>
          </a:p>
          <a:p>
            <a:endParaRPr lang="en-US" dirty="0"/>
          </a:p>
          <a:p>
            <a:r>
              <a:rPr lang="en-US" dirty="0"/>
              <a:t>In Part 2 we will look in detail at NVEs and NGs requirements, and compare this to what we actually get from the </a:t>
            </a:r>
            <a:r>
              <a:rPr lang="en-US"/>
              <a:t>Internet today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186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lides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bookslides.pot</Template>
  <TotalTime>14246</TotalTime>
  <Words>2986</Words>
  <Application>Microsoft Office PowerPoint</Application>
  <PresentationFormat>On-screen Show (4:3)</PresentationFormat>
  <Paragraphs>685</Paragraphs>
  <Slides>91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100" baseType="lpstr">
      <vt:lpstr>Arial</vt:lpstr>
      <vt:lpstr>Arial Narrow</vt:lpstr>
      <vt:lpstr>Calibri</vt:lpstr>
      <vt:lpstr>Times New Roman</vt:lpstr>
      <vt:lpstr>Tw Cen MT</vt:lpstr>
      <vt:lpstr>Wingdings</vt:lpstr>
      <vt:lpstr>Wingdings 2</vt:lpstr>
      <vt:lpstr>bookslides</vt:lpstr>
      <vt:lpstr>file:///\\localhost\Users\anthonysteed\Desktop\Macintosh%20HD:Users:anthonysteed:Dropbox:netbook:chapter%203.docx!OLE_LINK7</vt:lpstr>
      <vt:lpstr>PowerPoint Presentation</vt:lpstr>
      <vt:lpstr>Part 1: Introduction Networking Fundamentals</vt:lpstr>
      <vt:lpstr>Goals</vt:lpstr>
      <vt:lpstr>Session 1 (9:00 – 10:30)</vt:lpstr>
      <vt:lpstr>Session 2 (11:00 –12:30)</vt:lpstr>
      <vt:lpstr>Session 3 (13.30 – 15:00)</vt:lpstr>
      <vt:lpstr>Session 4 (15:15 – 16:45)</vt:lpstr>
      <vt:lpstr>Materials</vt:lpstr>
      <vt:lpstr>For Much More Detail</vt:lpstr>
      <vt:lpstr>Introduction</vt:lpstr>
      <vt:lpstr>Introduction</vt:lpstr>
      <vt:lpstr>WHAT ARE NVES AND NGS?</vt:lpstr>
      <vt:lpstr>DIVE</vt:lpstr>
      <vt:lpstr>Second Life</vt:lpstr>
      <vt:lpstr>Burnout™ Paradise</vt:lpstr>
      <vt:lpstr>Common Themes</vt:lpstr>
      <vt:lpstr>Common Themes </vt:lpstr>
      <vt:lpstr>Virtual Environment Client</vt:lpstr>
      <vt:lpstr>Networked Virtual Environment</vt:lpstr>
      <vt:lpstr>Consistency and Plausibility</vt:lpstr>
      <vt:lpstr>Why NVEs are not Standard Network Applications</vt:lpstr>
      <vt:lpstr>SOME HISTORY</vt:lpstr>
      <vt:lpstr>PowerPoint Presentation</vt:lpstr>
      <vt:lpstr>ARPANET</vt:lpstr>
      <vt:lpstr>SIMNET</vt:lpstr>
      <vt:lpstr>MUD1</vt:lpstr>
      <vt:lpstr>Maze (Maze War)</vt:lpstr>
      <vt:lpstr>BZFlag</vt:lpstr>
      <vt:lpstr>DOOM</vt:lpstr>
      <vt:lpstr>Quake</vt:lpstr>
      <vt:lpstr>Meridian 59</vt:lpstr>
      <vt:lpstr>Ultima Online</vt:lpstr>
      <vt:lpstr>Active Worlds</vt:lpstr>
      <vt:lpstr>Networking Fundamentals</vt:lpstr>
      <vt:lpstr>Networking Fundamentals</vt:lpstr>
      <vt:lpstr>Basic Internet Technologies</vt:lpstr>
      <vt:lpstr>Introduction</vt:lpstr>
      <vt:lpstr>IP Stack</vt:lpstr>
      <vt:lpstr>From Messages to Frames</vt:lpstr>
      <vt:lpstr>Application Layer</vt:lpstr>
      <vt:lpstr>Application Layer Protocols</vt:lpstr>
      <vt:lpstr>E.G. HTTP Request</vt:lpstr>
      <vt:lpstr>…</vt:lpstr>
      <vt:lpstr>Application Protocol Descriptions</vt:lpstr>
      <vt:lpstr>Common Application Protocols</vt:lpstr>
      <vt:lpstr>Domain Name Service (DNS)</vt:lpstr>
      <vt:lpstr>TRANSPORT LAYER</vt:lpstr>
      <vt:lpstr>Transport Layer Protocols</vt:lpstr>
      <vt:lpstr>End to End Principle</vt:lpstr>
      <vt:lpstr>UDP</vt:lpstr>
      <vt:lpstr>UDP Segment Layout</vt:lpstr>
      <vt:lpstr>PowerPoint Presentation</vt:lpstr>
      <vt:lpstr>TCP</vt:lpstr>
      <vt:lpstr>PowerPoint Presentation</vt:lpstr>
      <vt:lpstr>Layout of a TCP Segment</vt:lpstr>
      <vt:lpstr>TCP is Bi-Directional</vt:lpstr>
      <vt:lpstr>PowerPoint Presentation</vt:lpstr>
      <vt:lpstr>PowerPoint Presentation</vt:lpstr>
      <vt:lpstr>TCP Reliability</vt:lpstr>
      <vt:lpstr>Packet Resent on Duplicate ACK</vt:lpstr>
      <vt:lpstr>Packet Resent on Timeout</vt:lpstr>
      <vt:lpstr>A Lost ACK Doesn’t Matter</vt:lpstr>
      <vt:lpstr>TCP Fairness</vt:lpstr>
      <vt:lpstr>PowerPoint Presentation</vt:lpstr>
      <vt:lpstr>Observations</vt:lpstr>
      <vt:lpstr>NETWORK LAYER</vt:lpstr>
      <vt:lpstr>Network Layer</vt:lpstr>
      <vt:lpstr>IPv4</vt:lpstr>
      <vt:lpstr>IP Packets</vt:lpstr>
      <vt:lpstr>IP Packet Format</vt:lpstr>
      <vt:lpstr>Protocol Types</vt:lpstr>
      <vt:lpstr>LINK AND PHYSICAL LAYER</vt:lpstr>
      <vt:lpstr>Link and Physical Layer</vt:lpstr>
      <vt:lpstr>PowerPoint Presentation</vt:lpstr>
      <vt:lpstr>PowerPoint Presentation</vt:lpstr>
      <vt:lpstr>Basic Networking Strategies</vt:lpstr>
      <vt:lpstr>Architectures</vt:lpstr>
      <vt:lpstr>Consider Just Two Machines</vt:lpstr>
      <vt:lpstr>Peer to Peer with Two Clients</vt:lpstr>
      <vt:lpstr>For Example DOOM</vt:lpstr>
      <vt:lpstr>Master Slave with Two Clients</vt:lpstr>
      <vt:lpstr>For Example</vt:lpstr>
      <vt:lpstr>More Clients</vt:lpstr>
      <vt:lpstr>Peer to Peer Architecture</vt:lpstr>
      <vt:lpstr>Client-Server Architecture</vt:lpstr>
      <vt:lpstr>Implications</vt:lpstr>
      <vt:lpstr>Hybrid Architectures</vt:lpstr>
      <vt:lpstr>Which Protocol to Use?</vt:lpstr>
      <vt:lpstr>Which Protocol to Use?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Steed, Anthony</cp:lastModifiedBy>
  <cp:revision>209</cp:revision>
  <dcterms:created xsi:type="dcterms:W3CDTF">2010-06-11T15:32:19Z</dcterms:created>
  <dcterms:modified xsi:type="dcterms:W3CDTF">2022-11-05T18:10:26Z</dcterms:modified>
</cp:coreProperties>
</file>